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446" r:id="rId3"/>
    <p:sldId id="471" r:id="rId4"/>
    <p:sldId id="472" r:id="rId5"/>
    <p:sldId id="473" r:id="rId6"/>
    <p:sldId id="447" r:id="rId7"/>
    <p:sldId id="474" r:id="rId8"/>
    <p:sldId id="475" r:id="rId9"/>
    <p:sldId id="448" r:id="rId10"/>
    <p:sldId id="449" r:id="rId11"/>
    <p:sldId id="450" r:id="rId12"/>
    <p:sldId id="451" r:id="rId13"/>
    <p:sldId id="452" r:id="rId14"/>
    <p:sldId id="453" r:id="rId15"/>
    <p:sldId id="454" r:id="rId16"/>
    <p:sldId id="455" r:id="rId17"/>
    <p:sldId id="456" r:id="rId18"/>
    <p:sldId id="457" r:id="rId19"/>
    <p:sldId id="458" r:id="rId20"/>
    <p:sldId id="459" r:id="rId21"/>
    <p:sldId id="460" r:id="rId22"/>
    <p:sldId id="461" r:id="rId23"/>
    <p:sldId id="462" r:id="rId24"/>
    <p:sldId id="463" r:id="rId25"/>
    <p:sldId id="464" r:id="rId26"/>
    <p:sldId id="465" r:id="rId27"/>
    <p:sldId id="466" r:id="rId28"/>
    <p:sldId id="467" r:id="rId29"/>
    <p:sldId id="468" r:id="rId30"/>
    <p:sldId id="469" r:id="rId31"/>
    <p:sldId id="470" r:id="rId32"/>
    <p:sldId id="445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-1048" y="-3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plus.google.com/photos/114975801512009922265/albums/5689505522315686545" TargetMode="Externa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lh3.googleusercontent.com/-oBiRLH_rVRs/TvVFo--5vtI/AAAAAAAAAUU/8AVZLZ_kBLM/w686-h567-no/IMG_2015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/>
          <a:srcRect l="398" t="19300" r="-385" b="12965"/>
          <a:stretch/>
        </p:blipFill>
        <p:spPr bwMode="auto">
          <a:xfrm>
            <a:off x="1" y="-1"/>
            <a:ext cx="9193560" cy="5147757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Evans</a:t>
            </a:r>
            <a:endParaRPr lang="en-US" sz="2000" dirty="0" smtClean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1608" y="140576"/>
            <a:ext cx="4816929" cy="1323439"/>
          </a:xfrm>
          <a:prstGeom prst="rect">
            <a:avLst/>
          </a:prstGeom>
          <a:solidFill>
            <a:schemeClr val="accent5">
              <a:lumMod val="5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</a:t>
            </a:r>
            <a:r>
              <a:rPr lang="en-US" sz="4000" dirty="0" smtClean="0">
                <a:solidFill>
                  <a:srgbClr val="EBF1DE"/>
                </a:solidFill>
              </a:rPr>
              <a:t>5:</a:t>
            </a:r>
            <a:endParaRPr lang="en-US" sz="4000" dirty="0" smtClean="0">
              <a:solidFill>
                <a:srgbClr val="EBF1DE"/>
              </a:solidFill>
            </a:endParaRP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Distributed Consensus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0A58-A56E-C94C-BAA4-401151B591FB}" type="slidenum">
              <a:rPr lang="en-US"/>
              <a:pPr/>
              <a:t>9</a:t>
            </a:fld>
            <a:endParaRPr lang="en-US"/>
          </a:p>
        </p:txBody>
      </p:sp>
      <p:sp>
        <p:nvSpPr>
          <p:cNvPr id="9236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22622"/>
            <a:ext cx="7772400" cy="857250"/>
          </a:xfrm>
        </p:spPr>
        <p:txBody>
          <a:bodyPr/>
          <a:lstStyle/>
          <a:p>
            <a:r>
              <a:rPr lang="en-US"/>
              <a:t>Bank IOU Protocol</a:t>
            </a:r>
          </a:p>
        </p:txBody>
      </p:sp>
      <p:sp>
        <p:nvSpPr>
          <p:cNvPr id="923651" name="Line 3"/>
          <p:cNvSpPr>
            <a:spLocks noChangeShapeType="1"/>
          </p:cNvSpPr>
          <p:nvPr/>
        </p:nvSpPr>
        <p:spPr bwMode="auto">
          <a:xfrm>
            <a:off x="2438400" y="1701404"/>
            <a:ext cx="4114800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52" name="AutoShape 4"/>
          <p:cNvSpPr>
            <a:spLocks noChangeArrowheads="1"/>
          </p:cNvSpPr>
          <p:nvPr/>
        </p:nvSpPr>
        <p:spPr bwMode="auto">
          <a:xfrm>
            <a:off x="6753225" y="1150144"/>
            <a:ext cx="1676400" cy="3479006"/>
          </a:xfrm>
          <a:prstGeom prst="can">
            <a:avLst>
              <a:gd name="adj" fmla="val 69176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4000"/>
              <a:t>Trusty </a:t>
            </a:r>
          </a:p>
          <a:p>
            <a:r>
              <a:rPr lang="en-US" sz="4000"/>
              <a:t>Bank</a:t>
            </a:r>
          </a:p>
        </p:txBody>
      </p:sp>
      <p:pic>
        <p:nvPicPr>
          <p:cNvPr id="923653" name="Picture 5" descr="old1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114550"/>
            <a:ext cx="1981200" cy="56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3654" name="Rectangle 6"/>
          <p:cNvSpPr>
            <a:spLocks noChangeArrowheads="1"/>
          </p:cNvSpPr>
          <p:nvPr/>
        </p:nvSpPr>
        <p:spPr bwMode="auto">
          <a:xfrm>
            <a:off x="2971800" y="1143001"/>
            <a:ext cx="1066800" cy="3464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i="1"/>
              <a:t>M</a:t>
            </a:r>
          </a:p>
        </p:txBody>
      </p:sp>
      <p:sp>
        <p:nvSpPr>
          <p:cNvPr id="923655" name="Rectangle 7"/>
          <p:cNvSpPr>
            <a:spLocks noChangeArrowheads="1"/>
          </p:cNvSpPr>
          <p:nvPr/>
        </p:nvSpPr>
        <p:spPr bwMode="auto">
          <a:xfrm>
            <a:off x="4054476" y="1143001"/>
            <a:ext cx="1641475" cy="345281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E</a:t>
            </a:r>
            <a:r>
              <a:rPr lang="en-US" sz="2000" baseline="-25000"/>
              <a:t>KR</a:t>
            </a:r>
            <a:r>
              <a:rPr lang="en-US" sz="2000" baseline="-40000"/>
              <a:t>TB</a:t>
            </a:r>
            <a:r>
              <a:rPr lang="en-US"/>
              <a:t>[</a:t>
            </a:r>
            <a:r>
              <a:rPr lang="en-US" i="1"/>
              <a:t>H</a:t>
            </a:r>
            <a:r>
              <a:rPr lang="en-US"/>
              <a:t>(</a:t>
            </a:r>
            <a:r>
              <a:rPr lang="en-US" i="1"/>
              <a:t>M</a:t>
            </a:r>
            <a:r>
              <a:rPr lang="en-US"/>
              <a:t>)]</a:t>
            </a:r>
          </a:p>
        </p:txBody>
      </p:sp>
      <p:sp>
        <p:nvSpPr>
          <p:cNvPr id="923656" name="Line 8"/>
          <p:cNvSpPr>
            <a:spLocks noChangeShapeType="1"/>
          </p:cNvSpPr>
          <p:nvPr/>
        </p:nvSpPr>
        <p:spPr bwMode="auto">
          <a:xfrm flipH="1">
            <a:off x="2514600" y="1987153"/>
            <a:ext cx="4038600" cy="1273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57" name="Text Box 9"/>
          <p:cNvSpPr txBox="1">
            <a:spLocks noChangeArrowheads="1"/>
          </p:cNvSpPr>
          <p:nvPr/>
        </p:nvSpPr>
        <p:spPr bwMode="auto">
          <a:xfrm>
            <a:off x="1399785" y="2064702"/>
            <a:ext cx="5532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Bob</a:t>
            </a:r>
          </a:p>
        </p:txBody>
      </p:sp>
      <p:sp>
        <p:nvSpPr>
          <p:cNvPr id="923658" name="AutoShape 10"/>
          <p:cNvSpPr>
            <a:spLocks noChangeArrowheads="1"/>
          </p:cNvSpPr>
          <p:nvPr/>
        </p:nvSpPr>
        <p:spPr bwMode="auto">
          <a:xfrm>
            <a:off x="1143000" y="1028700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EFC9E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59" name="Oval 11"/>
          <p:cNvSpPr>
            <a:spLocks noChangeArrowheads="1"/>
          </p:cNvSpPr>
          <p:nvPr/>
        </p:nvSpPr>
        <p:spPr bwMode="auto">
          <a:xfrm>
            <a:off x="1419226" y="131445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60" name="Oval 12"/>
          <p:cNvSpPr>
            <a:spLocks noChangeArrowheads="1"/>
          </p:cNvSpPr>
          <p:nvPr/>
        </p:nvSpPr>
        <p:spPr bwMode="auto">
          <a:xfrm>
            <a:off x="1495426" y="1338263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61" name="Oval 13"/>
          <p:cNvSpPr>
            <a:spLocks noChangeArrowheads="1"/>
          </p:cNvSpPr>
          <p:nvPr/>
        </p:nvSpPr>
        <p:spPr bwMode="auto">
          <a:xfrm>
            <a:off x="1724026" y="131445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62" name="Oval 14"/>
          <p:cNvSpPr>
            <a:spLocks noChangeArrowheads="1"/>
          </p:cNvSpPr>
          <p:nvPr/>
        </p:nvSpPr>
        <p:spPr bwMode="auto">
          <a:xfrm>
            <a:off x="1800226" y="1338263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63" name="Line 15"/>
          <p:cNvSpPr>
            <a:spLocks noChangeShapeType="1"/>
          </p:cNvSpPr>
          <p:nvPr/>
        </p:nvSpPr>
        <p:spPr bwMode="auto">
          <a:xfrm>
            <a:off x="2438401" y="3015854"/>
            <a:ext cx="4098925" cy="15954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923664" name="Picture 16" descr="old1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257551"/>
            <a:ext cx="1644650" cy="47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23665" name="Group 17"/>
          <p:cNvGrpSpPr>
            <a:grpSpLocks/>
          </p:cNvGrpSpPr>
          <p:nvPr/>
        </p:nvGrpSpPr>
        <p:grpSpPr bwMode="auto">
          <a:xfrm>
            <a:off x="3276601" y="2800350"/>
            <a:ext cx="2301875" cy="228600"/>
            <a:chOff x="1910" y="2736"/>
            <a:chExt cx="1716" cy="291"/>
          </a:xfrm>
        </p:grpSpPr>
        <p:sp>
          <p:nvSpPr>
            <p:cNvPr id="923666" name="Rectangle 18"/>
            <p:cNvSpPr>
              <a:spLocks noChangeArrowheads="1"/>
            </p:cNvSpPr>
            <p:nvPr/>
          </p:nvSpPr>
          <p:spPr bwMode="auto">
            <a:xfrm>
              <a:off x="1910" y="2736"/>
              <a:ext cx="672" cy="291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600" i="1"/>
                <a:t>M</a:t>
              </a:r>
            </a:p>
          </p:txBody>
        </p:sp>
        <p:sp>
          <p:nvSpPr>
            <p:cNvPr id="923667" name="Rectangle 19"/>
            <p:cNvSpPr>
              <a:spLocks noChangeArrowheads="1"/>
            </p:cNvSpPr>
            <p:nvPr/>
          </p:nvSpPr>
          <p:spPr bwMode="auto">
            <a:xfrm>
              <a:off x="2592" y="2736"/>
              <a:ext cx="1034" cy="290"/>
            </a:xfrm>
            <a:prstGeom prst="rect">
              <a:avLst/>
            </a:prstGeom>
            <a:solidFill>
              <a:srgbClr val="FFC8B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600"/>
                <a:t>E</a:t>
              </a:r>
              <a:r>
                <a:rPr lang="en-US" sz="1400" baseline="-25000"/>
                <a:t>KR</a:t>
              </a:r>
              <a:r>
                <a:rPr lang="en-US" sz="1400" baseline="-40000"/>
                <a:t>TB</a:t>
              </a:r>
              <a:r>
                <a:rPr lang="en-US" sz="1600"/>
                <a:t>[</a:t>
              </a:r>
              <a:r>
                <a:rPr lang="en-US" sz="1600" i="1"/>
                <a:t>H</a:t>
              </a:r>
              <a:r>
                <a:rPr lang="en-US" sz="1600"/>
                <a:t>(</a:t>
              </a:r>
              <a:r>
                <a:rPr lang="en-US" sz="1600" i="1"/>
                <a:t>M</a:t>
              </a:r>
              <a:r>
                <a:rPr lang="en-US" sz="1600"/>
                <a:t>)]</a:t>
              </a:r>
            </a:p>
          </p:txBody>
        </p:sp>
      </p:grpSp>
      <p:sp>
        <p:nvSpPr>
          <p:cNvPr id="923668" name="Line 20"/>
          <p:cNvSpPr>
            <a:spLocks noChangeShapeType="1"/>
          </p:cNvSpPr>
          <p:nvPr/>
        </p:nvSpPr>
        <p:spPr bwMode="auto">
          <a:xfrm flipH="1">
            <a:off x="2506664" y="3199210"/>
            <a:ext cx="4014787" cy="7858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69" name="Line 21"/>
          <p:cNvSpPr>
            <a:spLocks noChangeShapeType="1"/>
          </p:cNvSpPr>
          <p:nvPr/>
        </p:nvSpPr>
        <p:spPr bwMode="auto">
          <a:xfrm>
            <a:off x="2514601" y="3930254"/>
            <a:ext cx="4098925" cy="15954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923670" name="Picture 22" descr="old1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8" y="4219576"/>
            <a:ext cx="1644650" cy="47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23671" name="Group 23"/>
          <p:cNvGrpSpPr>
            <a:grpSpLocks/>
          </p:cNvGrpSpPr>
          <p:nvPr/>
        </p:nvGrpSpPr>
        <p:grpSpPr bwMode="auto">
          <a:xfrm>
            <a:off x="3352801" y="3714750"/>
            <a:ext cx="2301875" cy="228600"/>
            <a:chOff x="1910" y="2736"/>
            <a:chExt cx="1716" cy="291"/>
          </a:xfrm>
        </p:grpSpPr>
        <p:sp>
          <p:nvSpPr>
            <p:cNvPr id="923672" name="Rectangle 24"/>
            <p:cNvSpPr>
              <a:spLocks noChangeArrowheads="1"/>
            </p:cNvSpPr>
            <p:nvPr/>
          </p:nvSpPr>
          <p:spPr bwMode="auto">
            <a:xfrm>
              <a:off x="1910" y="2736"/>
              <a:ext cx="672" cy="291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600" i="1"/>
                <a:t>M</a:t>
              </a:r>
            </a:p>
          </p:txBody>
        </p:sp>
        <p:sp>
          <p:nvSpPr>
            <p:cNvPr id="923673" name="Rectangle 25"/>
            <p:cNvSpPr>
              <a:spLocks noChangeArrowheads="1"/>
            </p:cNvSpPr>
            <p:nvPr/>
          </p:nvSpPr>
          <p:spPr bwMode="auto">
            <a:xfrm>
              <a:off x="2592" y="2736"/>
              <a:ext cx="1034" cy="290"/>
            </a:xfrm>
            <a:prstGeom prst="rect">
              <a:avLst/>
            </a:prstGeom>
            <a:solidFill>
              <a:srgbClr val="FFC8B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600"/>
                <a:t>E</a:t>
              </a:r>
              <a:r>
                <a:rPr lang="en-US" sz="1400" baseline="-25000"/>
                <a:t>KR</a:t>
              </a:r>
              <a:r>
                <a:rPr lang="en-US" sz="1400" baseline="-40000"/>
                <a:t>TB</a:t>
              </a:r>
              <a:r>
                <a:rPr lang="en-US" sz="1600"/>
                <a:t>[</a:t>
              </a:r>
              <a:r>
                <a:rPr lang="en-US" sz="1600" i="1"/>
                <a:t>H</a:t>
              </a:r>
              <a:r>
                <a:rPr lang="en-US" sz="1600"/>
                <a:t>(</a:t>
              </a:r>
              <a:r>
                <a:rPr lang="en-US" sz="1600" i="1"/>
                <a:t>M</a:t>
              </a:r>
              <a:r>
                <a:rPr lang="en-US" sz="1600"/>
                <a:t>)]</a:t>
              </a:r>
            </a:p>
          </p:txBody>
        </p:sp>
      </p:grpSp>
      <p:sp>
        <p:nvSpPr>
          <p:cNvPr id="923674" name="Line 26"/>
          <p:cNvSpPr>
            <a:spLocks noChangeShapeType="1"/>
          </p:cNvSpPr>
          <p:nvPr/>
        </p:nvSpPr>
        <p:spPr bwMode="auto">
          <a:xfrm flipH="1">
            <a:off x="2582864" y="4113610"/>
            <a:ext cx="4014787" cy="7858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77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BF2FC-309E-9B43-94E7-978454084E9C}" type="slidenum">
              <a:rPr lang="en-US"/>
              <a:pPr/>
              <a:t>10</a:t>
            </a:fld>
            <a:endParaRPr lang="en-US"/>
          </a:p>
        </p:txBody>
      </p:sp>
      <p:sp>
        <p:nvSpPr>
          <p:cNvPr id="92467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26206"/>
            <a:ext cx="7772400" cy="857250"/>
          </a:xfrm>
        </p:spPr>
        <p:txBody>
          <a:bodyPr/>
          <a:lstStyle/>
          <a:p>
            <a:r>
              <a:rPr lang="en-US"/>
              <a:t>Bank IOU Protocol</a:t>
            </a:r>
          </a:p>
        </p:txBody>
      </p:sp>
      <p:sp>
        <p:nvSpPr>
          <p:cNvPr id="924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550" y="877491"/>
            <a:ext cx="7772400" cy="3751659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folHlink"/>
              </a:buClr>
              <a:buFont typeface="Arial" charset="0"/>
              <a:buChar char="¥"/>
            </a:pPr>
            <a:r>
              <a:rPr lang="en-US"/>
              <a:t>Universally recognized as valuable</a:t>
            </a:r>
          </a:p>
          <a:p>
            <a:pPr>
              <a:buClr>
                <a:schemeClr val="folHlink"/>
              </a:buClr>
              <a:buFont typeface="Arial" charset="0"/>
              <a:buChar char="€"/>
            </a:pPr>
            <a:r>
              <a:rPr lang="en-US"/>
              <a:t>Easy to transfer</a:t>
            </a:r>
          </a:p>
          <a:p>
            <a:pPr>
              <a:buClr>
                <a:schemeClr val="folHlink"/>
              </a:buClr>
              <a:buFont typeface="Arial" charset="0"/>
              <a:buChar char="£"/>
            </a:pPr>
            <a:r>
              <a:rPr lang="en-US"/>
              <a:t>Anonymous</a:t>
            </a:r>
          </a:p>
          <a:p>
            <a:pPr>
              <a:buClr>
                <a:schemeClr val="hlink"/>
              </a:buClr>
              <a:buFontTx/>
              <a:buChar char="x"/>
            </a:pPr>
            <a:r>
              <a:rPr lang="en-US"/>
              <a:t>Heavy</a:t>
            </a:r>
          </a:p>
          <a:p>
            <a:pPr>
              <a:buClr>
                <a:schemeClr val="hlink"/>
              </a:buClr>
              <a:buFont typeface="Arial" charset="0"/>
              <a:buChar char="x"/>
            </a:pPr>
            <a:r>
              <a:rPr lang="en-US"/>
              <a:t>Moderately difficult to counterfeit in small quantities</a:t>
            </a:r>
          </a:p>
          <a:p>
            <a:pPr>
              <a:buClr>
                <a:schemeClr val="hlink"/>
              </a:buClr>
              <a:buFontTx/>
              <a:buChar char="x"/>
            </a:pPr>
            <a:r>
              <a:rPr lang="en-US"/>
              <a:t>Extremely difficult to get away with counterfeiting large quantities</a:t>
            </a:r>
          </a:p>
        </p:txBody>
      </p:sp>
    </p:spTree>
    <p:extLst>
      <p:ext uri="{BB962C8B-B14F-4D97-AF65-F5344CB8AC3E}">
        <p14:creationId xmlns:p14="http://schemas.microsoft.com/office/powerpoint/2010/main" val="3895895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FB82-7ED1-F14B-A5E6-EABA84ACD5D0}" type="slidenum">
              <a:rPr lang="en-US"/>
              <a:pPr/>
              <a:t>11</a:t>
            </a:fld>
            <a:endParaRPr lang="en-US"/>
          </a:p>
        </p:txBody>
      </p:sp>
      <p:sp>
        <p:nvSpPr>
          <p:cNvPr id="925698" name="Rectangle 2"/>
          <p:cNvSpPr>
            <a:spLocks noGrp="1" noChangeArrowheads="1"/>
          </p:cNvSpPr>
          <p:nvPr>
            <p:ph type="title"/>
          </p:nvPr>
        </p:nvSpPr>
        <p:spPr>
          <a:xfrm>
            <a:off x="709613" y="197644"/>
            <a:ext cx="7772400" cy="857250"/>
          </a:xfrm>
        </p:spPr>
        <p:txBody>
          <a:bodyPr/>
          <a:lstStyle/>
          <a:p>
            <a:r>
              <a:rPr lang="en-US"/>
              <a:t>Bank Identifiers</a:t>
            </a:r>
          </a:p>
        </p:txBody>
      </p:sp>
      <p:sp>
        <p:nvSpPr>
          <p:cNvPr id="925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028700"/>
            <a:ext cx="7772400" cy="35433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/>
              <a:t>Bank adds a unique tag to each IOU it generates</a:t>
            </a:r>
          </a:p>
          <a:p>
            <a:pPr>
              <a:lnSpc>
                <a:spcPct val="90000"/>
              </a:lnSpc>
            </a:pPr>
            <a:r>
              <a:rPr lang="en-US"/>
              <a:t>When someone cashes an IOU, bank checks that that IOU has not already been cashed</a:t>
            </a:r>
          </a:p>
          <a:p>
            <a:pPr>
              <a:lnSpc>
                <a:spcPct val="90000"/>
              </a:lnSpc>
            </a:pPr>
            <a:r>
              <a:rPr lang="en-US"/>
              <a:t>Can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t tell if it was Alice or Bob who cheated</a:t>
            </a:r>
          </a:p>
          <a:p>
            <a:pPr>
              <a:lnSpc>
                <a:spcPct val="90000"/>
              </a:lnSpc>
            </a:pPr>
            <a:r>
              <a:rPr lang="en-US"/>
              <a:t>Alice loses her anonymity – the bank can tell where she spends her money</a:t>
            </a:r>
          </a:p>
        </p:txBody>
      </p:sp>
    </p:spTree>
    <p:extLst>
      <p:ext uri="{BB962C8B-B14F-4D97-AF65-F5344CB8AC3E}">
        <p14:creationId xmlns:p14="http://schemas.microsoft.com/office/powerpoint/2010/main" val="233547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5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25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25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25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69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92A9D-A206-7049-A33D-80A06E471939}" type="slidenum">
              <a:rPr lang="en-US"/>
              <a:pPr/>
              <a:t>12</a:t>
            </a:fld>
            <a:endParaRPr lang="en-US"/>
          </a:p>
        </p:txBody>
      </p:sp>
      <p:sp>
        <p:nvSpPr>
          <p:cNvPr id="926722" name="Rectangle 2"/>
          <p:cNvSpPr>
            <a:spLocks noGrp="1" noChangeArrowheads="1"/>
          </p:cNvSpPr>
          <p:nvPr>
            <p:ph type="title"/>
          </p:nvPr>
        </p:nvSpPr>
        <p:spPr>
          <a:xfrm>
            <a:off x="693738" y="28575"/>
            <a:ext cx="7772400" cy="857250"/>
          </a:xfrm>
        </p:spPr>
        <p:txBody>
          <a:bodyPr/>
          <a:lstStyle/>
          <a:p>
            <a:r>
              <a:rPr lang="en-US"/>
              <a:t>Digital Cash, Protocol #1</a:t>
            </a:r>
          </a:p>
        </p:txBody>
      </p:sp>
      <p:sp>
        <p:nvSpPr>
          <p:cNvPr id="926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742950"/>
            <a:ext cx="8242300" cy="4057650"/>
          </a:xfrm>
        </p:spPr>
        <p:txBody>
          <a:bodyPr>
            <a:normAutofit fontScale="85000" lnSpcReduction="10000"/>
          </a:bodyPr>
          <a:lstStyle/>
          <a:p>
            <a:pPr marL="609600" indent="-609600">
              <a:buFontTx/>
              <a:buAutoNum type="arabicPeriod"/>
            </a:pPr>
            <a:r>
              <a:rPr lang="en-US"/>
              <a:t>Alice prepares 100 money orders for $1000 each.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Puts each one in a different sealed envelope, with a piece of carbon paper.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Gives envelopes to bank.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Bank opens 99 envelopes and checks they contain money order for $1000.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Bank signs the remaining envelope without opening it (signature goes through carbon paper).</a:t>
            </a:r>
          </a:p>
        </p:txBody>
      </p:sp>
    </p:spTree>
    <p:extLst>
      <p:ext uri="{BB962C8B-B14F-4D97-AF65-F5344CB8AC3E}">
        <p14:creationId xmlns:p14="http://schemas.microsoft.com/office/powerpoint/2010/main" val="3239758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591CF-C484-BD48-8F15-2B356C9AF6DC}" type="slidenum">
              <a:rPr lang="en-US"/>
              <a:pPr/>
              <a:t>13</a:t>
            </a:fld>
            <a:endParaRPr lang="en-US"/>
          </a:p>
        </p:txBody>
      </p:sp>
      <p:sp>
        <p:nvSpPr>
          <p:cNvPr id="927746" name="Rectangle 2"/>
          <p:cNvSpPr>
            <a:spLocks noGrp="1" noChangeArrowheads="1"/>
          </p:cNvSpPr>
          <p:nvPr>
            <p:ph type="title"/>
          </p:nvPr>
        </p:nvSpPr>
        <p:spPr>
          <a:xfrm>
            <a:off x="701675" y="144066"/>
            <a:ext cx="7772400" cy="857250"/>
          </a:xfrm>
        </p:spPr>
        <p:txBody>
          <a:bodyPr/>
          <a:lstStyle/>
          <a:p>
            <a:r>
              <a:rPr lang="en-US"/>
              <a:t>Digital Cash, Protocol #1 cont.</a:t>
            </a:r>
          </a:p>
        </p:txBody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097757"/>
            <a:ext cx="8321675" cy="3417094"/>
          </a:xfrm>
        </p:spPr>
        <p:txBody>
          <a:bodyPr>
            <a:normAutofit fontScale="92500" lnSpcReduction="20000"/>
          </a:bodyPr>
          <a:lstStyle/>
          <a:p>
            <a:pPr marL="609600" indent="-609600">
              <a:buFontTx/>
              <a:buAutoNum type="arabicPeriod" startAt="6"/>
            </a:pPr>
            <a:r>
              <a:rPr lang="en-US"/>
              <a:t>Bank returns envelope to Alice and deducts $1000 from her account.</a:t>
            </a:r>
          </a:p>
          <a:p>
            <a:pPr marL="609600" indent="-609600">
              <a:buFontTx/>
              <a:buAutoNum type="arabicPeriod" startAt="6"/>
            </a:pPr>
            <a:r>
              <a:rPr lang="en-US"/>
              <a:t>Alice opens envelope, and spends the money order.</a:t>
            </a:r>
          </a:p>
          <a:p>
            <a:pPr marL="609600" indent="-609600">
              <a:buFontTx/>
              <a:buAutoNum type="arabicPeriod" startAt="6"/>
            </a:pPr>
            <a:r>
              <a:rPr lang="en-US"/>
              <a:t>Merchant checks the Bank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signature.</a:t>
            </a:r>
          </a:p>
          <a:p>
            <a:pPr marL="609600" indent="-609600">
              <a:buFontTx/>
              <a:buAutoNum type="arabicPeriod" startAt="6"/>
            </a:pPr>
            <a:r>
              <a:rPr lang="en-US"/>
              <a:t>Merchant deposits money order.  </a:t>
            </a:r>
          </a:p>
          <a:p>
            <a:pPr marL="609600" indent="-609600">
              <a:buFontTx/>
              <a:buAutoNum type="arabicPeriod" startAt="6"/>
            </a:pPr>
            <a:r>
              <a:rPr lang="en-US"/>
              <a:t>Bank verifies its signature and credits Merchant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account.</a:t>
            </a:r>
          </a:p>
          <a:p>
            <a:pPr marL="609600" indent="-60960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8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E79C6-E9CD-0A43-B548-DAB7AF074A69}" type="slidenum">
              <a:rPr lang="en-US"/>
              <a:pPr/>
              <a:t>14</a:t>
            </a:fld>
            <a:endParaRPr lang="en-US"/>
          </a:p>
        </p:txBody>
      </p:sp>
      <p:sp>
        <p:nvSpPr>
          <p:cNvPr id="928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60400" y="222647"/>
            <a:ext cx="7772400" cy="857250"/>
          </a:xfrm>
        </p:spPr>
        <p:txBody>
          <a:bodyPr/>
          <a:lstStyle/>
          <a:p>
            <a:r>
              <a:rPr lang="en-US"/>
              <a:t>Digital Cash, Protocol #1</a:t>
            </a:r>
          </a:p>
        </p:txBody>
      </p:sp>
      <p:sp>
        <p:nvSpPr>
          <p:cNvPr id="928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028700"/>
            <a:ext cx="8991600" cy="3729038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Is it anonymous?</a:t>
            </a:r>
          </a:p>
          <a:p>
            <a:r>
              <a:rPr lang="en-US"/>
              <a:t>Can Alice cheat?</a:t>
            </a:r>
          </a:p>
          <a:p>
            <a:pPr lvl="1"/>
            <a:r>
              <a:rPr lang="en-US"/>
              <a:t>Make one of the money orders for $100000, 1% chance of picking right bill, 99% chance bank detects attempted fraud.</a:t>
            </a:r>
          </a:p>
          <a:p>
            <a:pPr lvl="2"/>
            <a:r>
              <a:rPr lang="en-US"/>
              <a:t>Better make the penalty for this high (e.g., jail)</a:t>
            </a:r>
          </a:p>
          <a:p>
            <a:pPr lvl="1"/>
            <a:r>
              <a:rPr lang="en-US" b="1"/>
              <a:t>Copy the signed money order and re-spend it.</a:t>
            </a:r>
          </a:p>
          <a:p>
            <a:r>
              <a:rPr lang="en-US"/>
              <a:t>Can Merchant cheat?</a:t>
            </a:r>
          </a:p>
          <a:p>
            <a:pPr lvl="1"/>
            <a:r>
              <a:rPr lang="en-US" b="1"/>
              <a:t>Copy the signed money order and re-deposit it.</a:t>
            </a:r>
          </a:p>
        </p:txBody>
      </p:sp>
    </p:spTree>
    <p:extLst>
      <p:ext uri="{BB962C8B-B14F-4D97-AF65-F5344CB8AC3E}">
        <p14:creationId xmlns:p14="http://schemas.microsoft.com/office/powerpoint/2010/main" val="3884535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A1709-BB9D-404F-88E0-9260056A719F}" type="slidenum">
              <a:rPr lang="en-US"/>
              <a:pPr/>
              <a:t>15</a:t>
            </a:fld>
            <a:endParaRPr lang="en-US"/>
          </a:p>
        </p:txBody>
      </p:sp>
      <p:sp>
        <p:nvSpPr>
          <p:cNvPr id="929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Digital Cash, Protocol #2</a:t>
            </a:r>
          </a:p>
        </p:txBody>
      </p:sp>
      <p:sp>
        <p:nvSpPr>
          <p:cNvPr id="92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Idea: prevent double-spending by giving each money order a unique ID.</a:t>
            </a:r>
          </a:p>
          <a:p>
            <a:r>
              <a:rPr lang="en-US"/>
              <a:t>Problem: how do we provide unique IDs without losing anonymity?</a:t>
            </a:r>
          </a:p>
          <a:p>
            <a:r>
              <a:rPr lang="en-US"/>
              <a:t>Solution: let Alice generate the unique IDs, and keep them secret from bank.</a:t>
            </a:r>
          </a:p>
        </p:txBody>
      </p:sp>
    </p:spTree>
    <p:extLst>
      <p:ext uri="{BB962C8B-B14F-4D97-AF65-F5344CB8AC3E}">
        <p14:creationId xmlns:p14="http://schemas.microsoft.com/office/powerpoint/2010/main" val="254434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AB4A-82D5-864E-A476-5A10F221AD6B}" type="slidenum">
              <a:rPr lang="en-US"/>
              <a:pPr/>
              <a:t>16</a:t>
            </a:fld>
            <a:endParaRPr lang="en-US"/>
          </a:p>
        </p:txBody>
      </p:sp>
      <p:sp>
        <p:nvSpPr>
          <p:cNvPr id="93081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738" y="28575"/>
            <a:ext cx="7772400" cy="857250"/>
          </a:xfrm>
        </p:spPr>
        <p:txBody>
          <a:bodyPr/>
          <a:lstStyle/>
          <a:p>
            <a:r>
              <a:rPr lang="en-US"/>
              <a:t>Digital Cash, Protocol #2</a:t>
            </a:r>
          </a:p>
        </p:txBody>
      </p:sp>
      <p:sp>
        <p:nvSpPr>
          <p:cNvPr id="930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742950"/>
            <a:ext cx="8534400" cy="4057650"/>
          </a:xfrm>
        </p:spPr>
        <p:txBody>
          <a:bodyPr>
            <a:normAutofit fontScale="92500" lnSpcReduction="20000"/>
          </a:bodyPr>
          <a:lstStyle/>
          <a:p>
            <a:pPr marL="609600" indent="-609600">
              <a:buFontTx/>
              <a:buAutoNum type="arabicPeriod"/>
            </a:pPr>
            <a:r>
              <a:rPr lang="en-US"/>
              <a:t>Alice prepares 100 money orders for $1000 each, </a:t>
            </a:r>
            <a:r>
              <a:rPr lang="en-US">
                <a:solidFill>
                  <a:srgbClr val="33CC33"/>
                </a:solidFill>
              </a:rPr>
              <a:t>adds a long, unique random ID to each note</a:t>
            </a:r>
            <a:r>
              <a:rPr lang="en-US"/>
              <a:t>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Puts each one in a different sealed envelope, with a piece of carbon paper.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Gives envelopes to bank.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Bank opens 99 envelopes and checks they contain money order for $1000.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Bank signs the remaining envelope without opening it.</a:t>
            </a:r>
          </a:p>
        </p:txBody>
      </p:sp>
    </p:spTree>
    <p:extLst>
      <p:ext uri="{BB962C8B-B14F-4D97-AF65-F5344CB8AC3E}">
        <p14:creationId xmlns:p14="http://schemas.microsoft.com/office/powerpoint/2010/main" val="3901255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790A-F033-5447-BFCE-0A1B9D9E4576}" type="slidenum">
              <a:rPr lang="en-US"/>
              <a:pPr/>
              <a:t>17</a:t>
            </a:fld>
            <a:endParaRPr lang="en-US"/>
          </a:p>
        </p:txBody>
      </p:sp>
      <p:sp>
        <p:nvSpPr>
          <p:cNvPr id="931842" name="Rectangle 2"/>
          <p:cNvSpPr>
            <a:spLocks noGrp="1" noChangeArrowheads="1"/>
          </p:cNvSpPr>
          <p:nvPr>
            <p:ph type="title"/>
          </p:nvPr>
        </p:nvSpPr>
        <p:spPr>
          <a:xfrm>
            <a:off x="709613" y="35719"/>
            <a:ext cx="7772400" cy="857250"/>
          </a:xfrm>
        </p:spPr>
        <p:txBody>
          <a:bodyPr/>
          <a:lstStyle/>
          <a:p>
            <a:r>
              <a:rPr lang="en-US"/>
              <a:t>Digital Cash, Protocol #2 cont.</a:t>
            </a:r>
          </a:p>
        </p:txBody>
      </p:sp>
      <p:sp>
        <p:nvSpPr>
          <p:cNvPr id="931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8938" y="723900"/>
            <a:ext cx="8458200" cy="3883819"/>
          </a:xfrm>
        </p:spPr>
        <p:txBody>
          <a:bodyPr>
            <a:normAutofit fontScale="92500" lnSpcReduction="20000"/>
          </a:bodyPr>
          <a:lstStyle/>
          <a:p>
            <a:pPr marL="609600" indent="-609600">
              <a:lnSpc>
                <a:spcPct val="90000"/>
              </a:lnSpc>
              <a:buFontTx/>
              <a:buAutoNum type="arabicPeriod" startAt="6"/>
            </a:pPr>
            <a:r>
              <a:rPr lang="en-US"/>
              <a:t>Bank returns envelope to Alice and deducts $1000 from her account.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6"/>
            </a:pPr>
            <a:r>
              <a:rPr lang="en-US"/>
              <a:t>Alice opens envelope, and spends the money order.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6"/>
            </a:pPr>
            <a:r>
              <a:rPr lang="en-US"/>
              <a:t>Merchant checks the Bank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signature.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6"/>
            </a:pPr>
            <a:r>
              <a:rPr lang="en-US"/>
              <a:t>Merchant deposits money order.  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6"/>
            </a:pPr>
            <a:r>
              <a:rPr lang="en-US"/>
              <a:t>Bank verifies its signature, </a:t>
            </a:r>
            <a:r>
              <a:rPr lang="en-US">
                <a:solidFill>
                  <a:srgbClr val="33CC33"/>
                </a:solidFill>
              </a:rPr>
              <a:t>checks that the unique random ID has not already been spent</a:t>
            </a:r>
            <a:r>
              <a:rPr lang="en-US"/>
              <a:t>, credits Merchant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account, and records the </a:t>
            </a:r>
            <a:r>
              <a:rPr lang="en-US">
                <a:solidFill>
                  <a:srgbClr val="33CC33"/>
                </a:solidFill>
              </a:rPr>
              <a:t>unique random ID</a:t>
            </a:r>
            <a:r>
              <a:rPr lang="en-US"/>
              <a:t>.</a:t>
            </a:r>
          </a:p>
          <a:p>
            <a:pPr marL="609600" indent="-609600">
              <a:lnSpc>
                <a:spcPct val="9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23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0913-8C9B-9E40-B976-374F272DB416}" type="slidenum">
              <a:rPr lang="en-US"/>
              <a:pPr/>
              <a:t>18</a:t>
            </a:fld>
            <a:endParaRPr lang="en-US"/>
          </a:p>
        </p:txBody>
      </p:sp>
      <p:sp>
        <p:nvSpPr>
          <p:cNvPr id="932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Digital Cash, Protocol #2</a:t>
            </a:r>
          </a:p>
        </p:txBody>
      </p:sp>
      <p:sp>
        <p:nvSpPr>
          <p:cNvPr id="932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Is it anonymous?</a:t>
            </a:r>
          </a:p>
          <a:p>
            <a:r>
              <a:rPr lang="en-US"/>
              <a:t>Can Alice cheat?</a:t>
            </a:r>
          </a:p>
          <a:p>
            <a:r>
              <a:rPr lang="en-US"/>
              <a:t>Can Merchant cheat?</a:t>
            </a:r>
          </a:p>
          <a:p>
            <a:r>
              <a:rPr lang="en-US"/>
              <a:t>Can bank catch cheaters?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41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Preventing Double Spending</a:t>
            </a:r>
          </a:p>
          <a:p>
            <a:r>
              <a:rPr lang="en-US" dirty="0" err="1" smtClean="0"/>
              <a:t>Chaum’s</a:t>
            </a:r>
            <a:r>
              <a:rPr lang="en-US" dirty="0" smtClean="0"/>
              <a:t> Scheme</a:t>
            </a:r>
          </a:p>
          <a:p>
            <a:r>
              <a:rPr lang="en-US" dirty="0" smtClean="0"/>
              <a:t>Distributed Consensus</a:t>
            </a:r>
          </a:p>
          <a:p>
            <a:r>
              <a:rPr lang="en-US" dirty="0" smtClean="0"/>
              <a:t>Byzantine Generals</a:t>
            </a:r>
          </a:p>
          <a:p>
            <a:r>
              <a:rPr lang="en-US" dirty="0" err="1" smtClean="0"/>
              <a:t>Bitcoin’s</a:t>
            </a:r>
            <a:r>
              <a:rPr lang="en-US" dirty="0" smtClean="0"/>
              <a:t> 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37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9B451-187A-D944-8574-D1F89A7DA9BC}" type="slidenum">
              <a:rPr lang="en-US"/>
              <a:pPr/>
              <a:t>19</a:t>
            </a:fld>
            <a:endParaRPr lang="en-US"/>
          </a:p>
        </p:txBody>
      </p:sp>
      <p:sp>
        <p:nvSpPr>
          <p:cNvPr id="933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Mimicking Carbon Paper</a:t>
            </a:r>
          </a:p>
        </p:txBody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/>
              <a:t>How does bank sign the envelope without knowing what it contains?</a:t>
            </a:r>
          </a:p>
          <a:p>
            <a:pPr>
              <a:lnSpc>
                <a:spcPct val="90000"/>
              </a:lnSpc>
            </a:pPr>
            <a:r>
              <a:rPr lang="en-US"/>
              <a:t>Normal signatures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/>
              <a:t>	Alice sends bank </a:t>
            </a:r>
            <a:r>
              <a:rPr lang="en-US" i="1"/>
              <a:t>M</a:t>
            </a:r>
            <a:endParaRPr lang="en-US"/>
          </a:p>
          <a:p>
            <a:pPr lvl="1">
              <a:lnSpc>
                <a:spcPct val="90000"/>
              </a:lnSpc>
              <a:buFontTx/>
              <a:buNone/>
            </a:pPr>
            <a:r>
              <a:rPr lang="en-US"/>
              <a:t>	Bank sends Alice, S</a:t>
            </a:r>
            <a:r>
              <a:rPr lang="en-US" baseline="-25000"/>
              <a:t>M</a:t>
            </a:r>
            <a:r>
              <a:rPr lang="en-US"/>
              <a:t> = </a:t>
            </a:r>
            <a:r>
              <a:rPr lang="en-US" i="1"/>
              <a:t>E</a:t>
            </a:r>
            <a:r>
              <a:rPr lang="en-US" baseline="-25000"/>
              <a:t>KR</a:t>
            </a:r>
            <a:r>
              <a:rPr lang="en-US" baseline="-34000"/>
              <a:t>Bank</a:t>
            </a:r>
            <a:r>
              <a:rPr lang="en-US"/>
              <a:t> (</a:t>
            </a:r>
            <a:r>
              <a:rPr lang="en-US" i="1"/>
              <a:t>M</a:t>
            </a:r>
            <a:r>
              <a:rPr lang="en-US"/>
              <a:t>)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/>
              <a:t>	Alice shows S</a:t>
            </a:r>
            <a:r>
              <a:rPr lang="en-US" baseline="-25000"/>
              <a:t>M</a:t>
            </a:r>
            <a:r>
              <a:rPr lang="en-US"/>
              <a:t> to Bob who decrypts with banks public key.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442255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6C6-2A85-1B43-B5C7-C70DDCDA9FC6}" type="slidenum">
              <a:rPr lang="en-US"/>
              <a:pPr/>
              <a:t>20</a:t>
            </a:fld>
            <a:endParaRPr lang="en-US"/>
          </a:p>
        </p:txBody>
      </p:sp>
      <p:sp>
        <p:nvSpPr>
          <p:cNvPr id="934914" name="Rectangle 2"/>
          <p:cNvSpPr>
            <a:spLocks noGrp="1" noChangeArrowheads="1"/>
          </p:cNvSpPr>
          <p:nvPr>
            <p:ph type="title"/>
          </p:nvPr>
        </p:nvSpPr>
        <p:spPr>
          <a:xfrm>
            <a:off x="677863" y="96441"/>
            <a:ext cx="7772400" cy="857250"/>
          </a:xfrm>
        </p:spPr>
        <p:txBody>
          <a:bodyPr/>
          <a:lstStyle/>
          <a:p>
            <a:r>
              <a:rPr lang="en-US"/>
              <a:t>Blind Signatures</a:t>
            </a:r>
          </a:p>
        </p:txBody>
      </p:sp>
      <p:sp>
        <p:nvSpPr>
          <p:cNvPr id="934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953691"/>
            <a:ext cx="7848600" cy="3675459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Alice picks random </a:t>
            </a:r>
            <a:r>
              <a:rPr lang="en-US" i="1">
                <a:latin typeface="Times New Roman" charset="0"/>
              </a:rPr>
              <a:t>k</a:t>
            </a:r>
            <a:r>
              <a:rPr lang="en-US"/>
              <a:t> between 1 and n.</a:t>
            </a:r>
          </a:p>
          <a:p>
            <a:r>
              <a:rPr lang="en-US"/>
              <a:t>Sends bank </a:t>
            </a:r>
            <a:r>
              <a:rPr lang="en-US" i="1">
                <a:latin typeface="Times New Roman" charset="0"/>
              </a:rPr>
              <a:t>t</a:t>
            </a:r>
            <a:r>
              <a:rPr lang="en-US">
                <a:latin typeface="Times New Roman" charset="0"/>
              </a:rPr>
              <a:t> = </a:t>
            </a:r>
            <a:r>
              <a:rPr lang="en-US" i="1">
                <a:latin typeface="Times New Roman" charset="0"/>
              </a:rPr>
              <a:t>mk</a:t>
            </a:r>
            <a:r>
              <a:rPr lang="en-US" i="1" baseline="30000">
                <a:latin typeface="Times New Roman" charset="0"/>
              </a:rPr>
              <a:t>e</a:t>
            </a:r>
            <a:r>
              <a:rPr lang="en-US">
                <a:latin typeface="Times New Roman" charset="0"/>
              </a:rPr>
              <a:t> mod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.  (</a:t>
            </a:r>
            <a:r>
              <a:rPr lang="en-US" i="1">
                <a:latin typeface="Times New Roman" charset="0"/>
              </a:rPr>
              <a:t>e</a:t>
            </a:r>
            <a:r>
              <a:rPr lang="en-US"/>
              <a:t> from Bank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public key).</a:t>
            </a:r>
          </a:p>
          <a:p>
            <a:r>
              <a:rPr lang="en-US"/>
              <a:t>Bank signs </a:t>
            </a:r>
            <a:r>
              <a:rPr lang="en-US" i="1">
                <a:latin typeface="Times New Roman" charset="0"/>
              </a:rPr>
              <a:t>t</a:t>
            </a:r>
            <a:r>
              <a:rPr lang="en-US"/>
              <a:t> using private key </a:t>
            </a:r>
            <a:r>
              <a:rPr lang="en-US" i="1">
                <a:latin typeface="Times New Roman" charset="0"/>
              </a:rPr>
              <a:t>d</a:t>
            </a:r>
            <a:r>
              <a:rPr lang="en-US"/>
              <a:t>. Sends Alice:</a:t>
            </a:r>
            <a:r>
              <a:rPr lang="en-US">
                <a:latin typeface="Times New Roman" charset="0"/>
              </a:rPr>
              <a:t> </a:t>
            </a:r>
          </a:p>
          <a:p>
            <a:pPr lvl="1">
              <a:buFontTx/>
              <a:buNone/>
            </a:pPr>
            <a:r>
              <a:rPr lang="en-US" i="1">
                <a:latin typeface="Times New Roman" charset="0"/>
              </a:rPr>
              <a:t>		t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 = 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mk</a:t>
            </a:r>
            <a:r>
              <a:rPr lang="en-US" i="1" baseline="30000">
                <a:latin typeface="Times New Roman" charset="0"/>
              </a:rPr>
              <a:t>e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)</a:t>
            </a:r>
            <a:r>
              <a:rPr lang="en-US" i="1" baseline="30000">
                <a:latin typeface="Times New Roman" charset="0"/>
              </a:rPr>
              <a:t>d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</a:t>
            </a:r>
          </a:p>
          <a:p>
            <a:pPr lvl="1">
              <a:buFontTx/>
              <a:buNone/>
            </a:pPr>
            <a:r>
              <a:rPr lang="en-US" i="1">
                <a:latin typeface="Times New Roman" charset="0"/>
              </a:rPr>
              <a:t>		    = 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mk</a:t>
            </a:r>
            <a:r>
              <a:rPr lang="en-US" i="1" baseline="30000">
                <a:latin typeface="Times New Roman" charset="0"/>
              </a:rPr>
              <a:t>e</a:t>
            </a:r>
            <a:r>
              <a:rPr lang="en-US"/>
              <a:t>)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 </a:t>
            </a:r>
            <a:r>
              <a:rPr lang="en-US">
                <a:latin typeface="Times New Roman" charset="0"/>
                <a:sym typeface="Symbol" charset="0"/>
              </a:rPr>
              <a:t> </a:t>
            </a:r>
            <a:r>
              <a:rPr lang="en-US" i="1">
                <a:latin typeface="Times New Roman" charset="0"/>
              </a:rPr>
              <a:t>m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30000">
                <a:latin typeface="Times New Roman" charset="0"/>
              </a:rPr>
              <a:t>ed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	</a:t>
            </a:r>
          </a:p>
          <a:p>
            <a:pPr lvl="1">
              <a:buFontTx/>
              <a:buNone/>
            </a:pPr>
            <a:r>
              <a:rPr lang="en-US" i="1">
                <a:latin typeface="Times New Roman" charset="0"/>
              </a:rPr>
              <a:t>		    = 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mk</a:t>
            </a:r>
            <a:r>
              <a:rPr lang="en-US" i="1" baseline="30000">
                <a:latin typeface="Times New Roman" charset="0"/>
              </a:rPr>
              <a:t>e</a:t>
            </a:r>
            <a:r>
              <a:rPr lang="en-US"/>
              <a:t>)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 </a:t>
            </a:r>
            <a:r>
              <a:rPr lang="en-US">
                <a:latin typeface="Times New Roman" charset="0"/>
                <a:sym typeface="Symbol" charset="0"/>
              </a:rPr>
              <a:t> </a:t>
            </a:r>
            <a:r>
              <a:rPr lang="en-US" i="1">
                <a:latin typeface="Times New Roman" charset="0"/>
              </a:rPr>
              <a:t>m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30000">
                <a:latin typeface="Times New Roman" charset="0"/>
              </a:rPr>
              <a:t>ed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	</a:t>
            </a:r>
          </a:p>
          <a:p>
            <a:pPr>
              <a:buFontTx/>
              <a:buNone/>
            </a:pPr>
            <a:r>
              <a:rPr lang="en-US"/>
              <a:t>	What do we know about 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30000">
                <a:latin typeface="Times New Roman" charset="0"/>
              </a:rPr>
              <a:t>ed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11845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96BA6-1B52-C348-BAD4-9FDDF56ED869}" type="slidenum">
              <a:rPr lang="en-US"/>
              <a:pPr/>
              <a:t>21</a:t>
            </a:fld>
            <a:endParaRPr lang="en-US"/>
          </a:p>
        </p:txBody>
      </p:sp>
      <p:sp>
        <p:nvSpPr>
          <p:cNvPr id="935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Blind Signatures</a:t>
            </a:r>
          </a:p>
        </p:txBody>
      </p:sp>
      <p:sp>
        <p:nvSpPr>
          <p:cNvPr id="935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Alice gets</a:t>
            </a:r>
          </a:p>
          <a:p>
            <a:pPr lvl="1">
              <a:buFontTx/>
              <a:buNone/>
            </a:pPr>
            <a:r>
              <a:rPr lang="en-US" i="1">
                <a:latin typeface="Times New Roman" charset="0"/>
              </a:rPr>
              <a:t>t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 </a:t>
            </a:r>
            <a:r>
              <a:rPr lang="en-US">
                <a:latin typeface="Times New Roman" charset="0"/>
                <a:sym typeface="Symbol" charset="0"/>
              </a:rPr>
              <a:t> </a:t>
            </a:r>
            <a:r>
              <a:rPr lang="en-US" i="1">
                <a:latin typeface="Times New Roman" charset="0"/>
              </a:rPr>
              <a:t>m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k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</a:t>
            </a:r>
          </a:p>
          <a:p>
            <a:r>
              <a:rPr lang="en-US"/>
              <a:t>Alice divides by </a:t>
            </a:r>
            <a:r>
              <a:rPr lang="en-US" i="1">
                <a:latin typeface="Times New Roman" charset="0"/>
              </a:rPr>
              <a:t>k</a:t>
            </a:r>
            <a:r>
              <a:rPr lang="en-US"/>
              <a:t> to get</a:t>
            </a:r>
          </a:p>
          <a:p>
            <a:pPr lvl="1">
              <a:buFontTx/>
              <a:buNone/>
            </a:pPr>
            <a:r>
              <a:rPr lang="en-US" i="1">
                <a:latin typeface="Times New Roman" charset="0"/>
              </a:rPr>
              <a:t>s</a:t>
            </a:r>
            <a:r>
              <a:rPr lang="en-US" i="1" baseline="-25000">
                <a:latin typeface="Times New Roman" charset="0"/>
              </a:rPr>
              <a:t>m</a:t>
            </a:r>
            <a:r>
              <a:rPr lang="en-US" i="1">
                <a:latin typeface="Times New Roman" charset="0"/>
              </a:rPr>
              <a:t> </a:t>
            </a:r>
            <a:r>
              <a:rPr lang="en-US">
                <a:latin typeface="Times New Roman" charset="0"/>
                <a:sym typeface="Symbol" charset="0"/>
              </a:rPr>
              <a:t> </a:t>
            </a:r>
            <a:r>
              <a:rPr lang="en-US" i="1">
                <a:latin typeface="Times New Roman" charset="0"/>
              </a:rPr>
              <a:t>m</a:t>
            </a:r>
            <a:r>
              <a:rPr lang="en-US" i="1" baseline="30000">
                <a:latin typeface="Times New Roman" charset="0"/>
              </a:rPr>
              <a:t>d</a:t>
            </a:r>
            <a:r>
              <a:rPr lang="en-US" i="1">
                <a:latin typeface="Times New Roman" charset="0"/>
              </a:rPr>
              <a:t>k</a:t>
            </a:r>
            <a:r>
              <a:rPr lang="en-US" baseline="30000">
                <a:latin typeface="Times New Roman" charset="0"/>
              </a:rPr>
              <a:t> </a:t>
            </a:r>
            <a:r>
              <a:rPr lang="en-US" i="1">
                <a:latin typeface="Times New Roman" charset="0"/>
              </a:rPr>
              <a:t>/ k </a:t>
            </a:r>
            <a:r>
              <a:rPr lang="en-US">
                <a:latin typeface="Times New Roman" charset="0"/>
                <a:sym typeface="Symbol" charset="0"/>
              </a:rPr>
              <a:t></a:t>
            </a:r>
            <a:r>
              <a:rPr lang="en-US" i="1">
                <a:latin typeface="Times New Roman" charset="0"/>
              </a:rPr>
              <a:t> m</a:t>
            </a:r>
            <a:r>
              <a:rPr lang="en-US" i="1" baseline="30000">
                <a:latin typeface="Times New Roman" charset="0"/>
              </a:rPr>
              <a:t>d </a:t>
            </a:r>
            <a:r>
              <a:rPr lang="en-US">
                <a:latin typeface="Times New Roman" charset="0"/>
              </a:rPr>
              <a:t>mod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/>
              <a:t>Hence: bank can sign money orders without opening them!</a:t>
            </a:r>
            <a:endParaRPr lang="en-US" i="1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21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1219-817A-D049-A1BE-348B5F828498}" type="slidenum">
              <a:rPr lang="en-US"/>
              <a:pPr/>
              <a:t>22</a:t>
            </a:fld>
            <a:endParaRPr lang="en-US"/>
          </a:p>
        </p:txBody>
      </p:sp>
      <p:sp>
        <p:nvSpPr>
          <p:cNvPr id="93696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171450"/>
            <a:ext cx="7772400" cy="857250"/>
          </a:xfrm>
        </p:spPr>
        <p:txBody>
          <a:bodyPr/>
          <a:lstStyle/>
          <a:p>
            <a:r>
              <a:rPr lang="en-US"/>
              <a:t>Digital Cash Protocol #2</a:t>
            </a:r>
          </a:p>
        </p:txBody>
      </p:sp>
      <p:sp>
        <p:nvSpPr>
          <p:cNvPr id="936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7863" y="1076325"/>
            <a:ext cx="7772400" cy="3609975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Instead of envelopes, Alice blinds each money order using a different randomly selected 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-25000">
                <a:latin typeface="Times New Roman" charset="0"/>
              </a:rPr>
              <a:t>i</a:t>
            </a:r>
            <a:r>
              <a:rPr lang="en-US"/>
              <a:t>.</a:t>
            </a:r>
          </a:p>
          <a:p>
            <a:r>
              <a:rPr lang="en-US"/>
              <a:t>The bank asks for any 99 of the 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-25000">
                <a:latin typeface="Times New Roman" charset="0"/>
              </a:rPr>
              <a:t>i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s.  The bank unblinds the messages (by dividing) and checks they are valid.</a:t>
            </a:r>
          </a:p>
          <a:p>
            <a:r>
              <a:rPr lang="en-US"/>
              <a:t>The bank signs the other money order.</a:t>
            </a:r>
          </a:p>
          <a:p>
            <a:r>
              <a:rPr lang="en-US"/>
              <a:t>Still haven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t solved the catching cheaters problem!</a:t>
            </a:r>
          </a:p>
        </p:txBody>
      </p:sp>
    </p:spTree>
    <p:extLst>
      <p:ext uri="{BB962C8B-B14F-4D97-AF65-F5344CB8AC3E}">
        <p14:creationId xmlns:p14="http://schemas.microsoft.com/office/powerpoint/2010/main" val="51389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B8AF6-7A6D-2041-AF0D-EE3E4B20D596}" type="slidenum">
              <a:rPr lang="en-US"/>
              <a:pPr/>
              <a:t>23</a:t>
            </a:fld>
            <a:endParaRPr lang="en-US"/>
          </a:p>
        </p:txBody>
      </p:sp>
      <p:sp>
        <p:nvSpPr>
          <p:cNvPr id="937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Anonymity for Non-Cheaters</a:t>
            </a:r>
          </a:p>
        </p:txBody>
      </p:sp>
      <p:sp>
        <p:nvSpPr>
          <p:cNvPr id="937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Spend a bill once – maintain anonymity</a:t>
            </a:r>
          </a:p>
          <a:p>
            <a:r>
              <a:rPr lang="en-US"/>
              <a:t>Spend a bill twice – lose anonymity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Have we seen anything like this?</a:t>
            </a:r>
          </a:p>
        </p:txBody>
      </p:sp>
    </p:spTree>
    <p:extLst>
      <p:ext uri="{BB962C8B-B14F-4D97-AF65-F5344CB8AC3E}">
        <p14:creationId xmlns:p14="http://schemas.microsoft.com/office/powerpoint/2010/main" val="151490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6BEF-3AE4-4145-BC6E-10FE75C0B1E9}" type="slidenum">
              <a:rPr lang="en-US"/>
              <a:pPr/>
              <a:t>24</a:t>
            </a:fld>
            <a:endParaRPr lang="en-US"/>
          </a:p>
        </p:txBody>
      </p:sp>
      <p:sp>
        <p:nvSpPr>
          <p:cNvPr id="939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738" y="28575"/>
            <a:ext cx="7772400" cy="657225"/>
          </a:xfrm>
        </p:spPr>
        <p:txBody>
          <a:bodyPr>
            <a:normAutofit fontScale="90000"/>
          </a:bodyPr>
          <a:lstStyle/>
          <a:p>
            <a:r>
              <a:rPr lang="en-US"/>
              <a:t>Digital Cash</a:t>
            </a:r>
          </a:p>
        </p:txBody>
      </p:sp>
      <p:sp>
        <p:nvSpPr>
          <p:cNvPr id="939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7663" y="685800"/>
            <a:ext cx="8534400" cy="4114800"/>
          </a:xfrm>
        </p:spPr>
        <p:txBody>
          <a:bodyPr>
            <a:normAutofit fontScale="92500"/>
          </a:bodyPr>
          <a:lstStyle/>
          <a:p>
            <a:pPr marL="609600" indent="-609600">
              <a:buFontTx/>
              <a:buAutoNum type="arabicPeriod"/>
            </a:pPr>
            <a:r>
              <a:rPr lang="en-US"/>
              <a:t>Alice prepares </a:t>
            </a:r>
            <a:r>
              <a:rPr lang="en-US" i="1"/>
              <a:t>n</a:t>
            </a:r>
            <a:r>
              <a:rPr lang="en-US"/>
              <a:t> money orders each containing:</a:t>
            </a:r>
          </a:p>
          <a:p>
            <a:pPr marL="990600" lvl="1" indent="-533400">
              <a:buFontTx/>
              <a:buNone/>
            </a:pPr>
            <a:r>
              <a:rPr lang="en-US"/>
              <a:t>	Amount		Uniqueness String: </a:t>
            </a:r>
            <a:r>
              <a:rPr lang="en-US" i="1">
                <a:latin typeface="Times New Roman" charset="0"/>
              </a:rPr>
              <a:t>X</a:t>
            </a:r>
          </a:p>
          <a:p>
            <a:pPr marL="990600" lvl="1" indent="-533400">
              <a:buFontTx/>
              <a:buNone/>
            </a:pPr>
            <a:r>
              <a:rPr lang="en-US"/>
              <a:t>	Identity Strings: 	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1</a:t>
            </a:r>
            <a:r>
              <a:rPr lang="en-US">
                <a:latin typeface="Times New Roman" charset="0"/>
              </a:rPr>
              <a:t> = (</a:t>
            </a:r>
            <a:r>
              <a:rPr lang="en-US" i="1">
                <a:latin typeface="Times New Roman" charset="0"/>
              </a:rPr>
              <a:t>h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1L</a:t>
            </a:r>
            <a:r>
              <a:rPr lang="en-US">
                <a:latin typeface="Times New Roman" charset="0"/>
              </a:rPr>
              <a:t>), </a:t>
            </a:r>
            <a:r>
              <a:rPr lang="en-US" i="1">
                <a:latin typeface="Times New Roman" charset="0"/>
              </a:rPr>
              <a:t>h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1R</a:t>
            </a:r>
            <a:r>
              <a:rPr lang="en-US">
                <a:latin typeface="Times New Roman" charset="0"/>
              </a:rPr>
              <a:t>))</a:t>
            </a:r>
          </a:p>
          <a:p>
            <a:pPr marL="990600" lvl="1" indent="-533400">
              <a:buFontTx/>
              <a:buNone/>
            </a:pPr>
            <a:r>
              <a:rPr lang="en-US">
                <a:latin typeface="Times New Roman" charset="0"/>
              </a:rPr>
              <a:t>				...</a:t>
            </a:r>
          </a:p>
          <a:p>
            <a:pPr marL="990600" lvl="1" indent="-533400">
              <a:buFontTx/>
              <a:buNone/>
            </a:pPr>
            <a:r>
              <a:rPr lang="en-US">
                <a:latin typeface="Times New Roman" charset="0"/>
              </a:rPr>
              <a:t>				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n</a:t>
            </a:r>
            <a:r>
              <a:rPr lang="en-US">
                <a:latin typeface="Times New Roman" charset="0"/>
              </a:rPr>
              <a:t> = (</a:t>
            </a:r>
            <a:r>
              <a:rPr lang="en-US" i="1">
                <a:latin typeface="Times New Roman" charset="0"/>
              </a:rPr>
              <a:t>h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nL</a:t>
            </a:r>
            <a:r>
              <a:rPr lang="en-US">
                <a:latin typeface="Times New Roman" charset="0"/>
              </a:rPr>
              <a:t>), </a:t>
            </a:r>
            <a:r>
              <a:rPr lang="en-US" i="1">
                <a:latin typeface="Times New Roman" charset="0"/>
              </a:rPr>
              <a:t>h</a:t>
            </a:r>
            <a:r>
              <a:rPr lang="en-US">
                <a:latin typeface="Times New Roman" charset="0"/>
              </a:rPr>
              <a:t>(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nR</a:t>
            </a:r>
            <a:r>
              <a:rPr lang="en-US">
                <a:latin typeface="Times New Roman" charset="0"/>
              </a:rPr>
              <a:t>))</a:t>
            </a:r>
          </a:p>
          <a:p>
            <a:pPr marL="609600" indent="-609600">
              <a:buFontTx/>
              <a:buNone/>
            </a:pPr>
            <a:r>
              <a:rPr lang="en-US"/>
              <a:t>	Each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n</a:t>
            </a:r>
            <a:r>
              <a:rPr lang="en-US"/>
              <a:t> pair reveals Alice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identity (name, address, etc.). </a:t>
            </a:r>
            <a:r>
              <a:rPr lang="en-US" i="1">
                <a:latin typeface="Times New Roman" charset="0"/>
              </a:rPr>
              <a:t>I = I</a:t>
            </a:r>
            <a:r>
              <a:rPr lang="en-US" baseline="-25000">
                <a:latin typeface="Times New Roman" charset="0"/>
              </a:rPr>
              <a:t>iL</a:t>
            </a:r>
            <a:r>
              <a:rPr lang="en-US"/>
              <a:t> </a:t>
            </a:r>
            <a:r>
              <a:rPr lang="en-US">
                <a:sym typeface="Symbol" charset="0"/>
              </a:rPr>
              <a:t>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iR</a:t>
            </a:r>
            <a:r>
              <a:rPr lang="en-US"/>
              <a:t>. </a:t>
            </a:r>
          </a:p>
          <a:p>
            <a:pPr marL="609600" indent="-609600">
              <a:buFontTx/>
              <a:buNone/>
            </a:pPr>
            <a:r>
              <a:rPr lang="en-US"/>
              <a:t>	</a:t>
            </a:r>
            <a:r>
              <a:rPr lang="en-US" i="1">
                <a:latin typeface="Times New Roman" charset="0"/>
              </a:rPr>
              <a:t>h </a:t>
            </a:r>
            <a:r>
              <a:rPr lang="en-US"/>
              <a:t>is a secure, one-way hash function.</a:t>
            </a:r>
          </a:p>
        </p:txBody>
      </p:sp>
    </p:spTree>
    <p:extLst>
      <p:ext uri="{BB962C8B-B14F-4D97-AF65-F5344CB8AC3E}">
        <p14:creationId xmlns:p14="http://schemas.microsoft.com/office/powerpoint/2010/main" val="3157374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545-D78F-204A-B387-DC8C65AAF0EC}" type="slidenum">
              <a:rPr lang="en-US"/>
              <a:pPr/>
              <a:t>25</a:t>
            </a:fld>
            <a:endParaRPr lang="en-US"/>
          </a:p>
        </p:txBody>
      </p:sp>
      <p:sp>
        <p:nvSpPr>
          <p:cNvPr id="94003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71450"/>
            <a:ext cx="7772400" cy="857250"/>
          </a:xfrm>
        </p:spPr>
        <p:txBody>
          <a:bodyPr/>
          <a:lstStyle/>
          <a:p>
            <a:r>
              <a:rPr lang="en-US"/>
              <a:t>Digital Cash, cont.</a:t>
            </a:r>
          </a:p>
        </p:txBody>
      </p:sp>
      <p:sp>
        <p:nvSpPr>
          <p:cNvPr id="940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028700"/>
            <a:ext cx="8153400" cy="3429000"/>
          </a:xfrm>
        </p:spPr>
        <p:txBody>
          <a:bodyPr>
            <a:normAutofit lnSpcReduction="10000"/>
          </a:bodyPr>
          <a:lstStyle/>
          <a:p>
            <a:pPr marL="609600" indent="-609600">
              <a:buFontTx/>
              <a:buAutoNum type="arabicPeriod" startAt="2"/>
            </a:pPr>
            <a:r>
              <a:rPr lang="en-US"/>
              <a:t>Alice blinds (multiplies by random </a:t>
            </a:r>
            <a:r>
              <a:rPr lang="en-US" i="1">
                <a:latin typeface="Times New Roman" charset="0"/>
              </a:rPr>
              <a:t>k</a:t>
            </a:r>
            <a:r>
              <a:rPr lang="en-US"/>
              <a:t>) all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 money orders and sends them to bank.</a:t>
            </a:r>
          </a:p>
          <a:p>
            <a:pPr marL="609600" indent="-609600">
              <a:buFontTx/>
              <a:buAutoNum type="arabicPeriod" startAt="2"/>
            </a:pPr>
            <a:r>
              <a:rPr lang="en-US"/>
              <a:t>Bank asks for any </a:t>
            </a:r>
            <a:r>
              <a:rPr lang="en-US" i="1">
                <a:latin typeface="Times New Roman" charset="0"/>
              </a:rPr>
              <a:t>n</a:t>
            </a:r>
            <a:r>
              <a:rPr lang="en-US">
                <a:latin typeface="Times New Roman" charset="0"/>
              </a:rPr>
              <a:t>-1</a:t>
            </a:r>
            <a:r>
              <a:rPr lang="en-US"/>
              <a:t> of the random </a:t>
            </a:r>
            <a:r>
              <a:rPr lang="en-US" i="1">
                <a:latin typeface="Times New Roman" charset="0"/>
              </a:rPr>
              <a:t>k</a:t>
            </a:r>
            <a:r>
              <a:rPr lang="en-US" i="1" baseline="-25000">
                <a:latin typeface="Times New Roman" charset="0"/>
              </a:rPr>
              <a:t>i</a:t>
            </a:r>
            <a:r>
              <a:rPr lang="en-US"/>
              <a:t>s and all its corresponding identity strings.</a:t>
            </a:r>
          </a:p>
          <a:p>
            <a:pPr marL="609600" indent="-609600">
              <a:buFontTx/>
              <a:buAutoNum type="arabicPeriod" startAt="2"/>
            </a:pPr>
            <a:r>
              <a:rPr lang="en-US"/>
              <a:t>Bank checks money orders.  If okay, signs the remaining blinded money order, and deducts amount from Alice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account.</a:t>
            </a:r>
          </a:p>
        </p:txBody>
      </p:sp>
    </p:spTree>
    <p:extLst>
      <p:ext uri="{BB962C8B-B14F-4D97-AF65-F5344CB8AC3E}">
        <p14:creationId xmlns:p14="http://schemas.microsoft.com/office/powerpoint/2010/main" val="539659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E843F-1A60-5946-BE69-27C65099DE25}" type="slidenum">
              <a:rPr lang="en-US"/>
              <a:pPr/>
              <a:t>26</a:t>
            </a:fld>
            <a:endParaRPr lang="en-US"/>
          </a:p>
        </p:txBody>
      </p:sp>
      <p:sp>
        <p:nvSpPr>
          <p:cNvPr id="941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77863" y="167879"/>
            <a:ext cx="7772400" cy="857250"/>
          </a:xfrm>
        </p:spPr>
        <p:txBody>
          <a:bodyPr/>
          <a:lstStyle/>
          <a:p>
            <a:r>
              <a:rPr lang="en-US"/>
              <a:t>Digital Cash, cont.</a:t>
            </a:r>
          </a:p>
        </p:txBody>
      </p:sp>
      <p:sp>
        <p:nvSpPr>
          <p:cNvPr id="941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8175" y="1016794"/>
            <a:ext cx="8261350" cy="3555206"/>
          </a:xfrm>
        </p:spPr>
        <p:txBody>
          <a:bodyPr>
            <a:normAutofit fontScale="92500" lnSpcReduction="10000"/>
          </a:bodyPr>
          <a:lstStyle/>
          <a:p>
            <a:pPr marL="609600" indent="-609600">
              <a:lnSpc>
                <a:spcPct val="90000"/>
              </a:lnSpc>
              <a:buFontTx/>
              <a:buAutoNum type="arabicPeriod" startAt="5"/>
            </a:pPr>
            <a:r>
              <a:rPr lang="en-US"/>
              <a:t>Alice unblinds the signed note, and spends it with a Merchant.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5"/>
            </a:pPr>
            <a:r>
              <a:rPr lang="en-US"/>
              <a:t>Merchant asks Alice to randomly reveal either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iL</a:t>
            </a:r>
            <a:r>
              <a:rPr lang="en-US"/>
              <a:t> or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iR</a:t>
            </a:r>
            <a:r>
              <a:rPr lang="en-US"/>
              <a:t> for each </a:t>
            </a:r>
            <a:r>
              <a:rPr lang="en-US" i="1">
                <a:latin typeface="Times New Roman" charset="0"/>
              </a:rPr>
              <a:t>i</a:t>
            </a:r>
            <a:r>
              <a:rPr lang="en-US"/>
              <a:t>.  (Merchant chooses </a:t>
            </a:r>
            <a:r>
              <a:rPr lang="en-US" i="1">
                <a:latin typeface="Times New Roman" charset="0"/>
              </a:rPr>
              <a:t>n</a:t>
            </a:r>
            <a:r>
              <a:rPr lang="en-US"/>
              <a:t>-bit selector string.)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5"/>
            </a:pPr>
            <a:r>
              <a:rPr lang="en-US"/>
              <a:t>Alice sends Merchant corresponding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iL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 or </a:t>
            </a:r>
            <a:r>
              <a:rPr lang="en-US" i="1">
                <a:latin typeface="Times New Roman" charset="0"/>
              </a:rPr>
              <a:t>I</a:t>
            </a:r>
            <a:r>
              <a:rPr lang="en-US" baseline="-25000">
                <a:latin typeface="Times New Roman" charset="0"/>
              </a:rPr>
              <a:t>iR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s.</a:t>
            </a:r>
          </a:p>
          <a:p>
            <a:pPr marL="609600" indent="-609600">
              <a:lnSpc>
                <a:spcPct val="90000"/>
              </a:lnSpc>
              <a:buFontTx/>
              <a:buAutoNum type="arabicPeriod" startAt="5"/>
            </a:pPr>
            <a:r>
              <a:rPr lang="en-US"/>
              <a:t>Merchant uses </a:t>
            </a:r>
            <a:r>
              <a:rPr lang="en-US" i="1">
                <a:latin typeface="Times New Roman" charset="0"/>
              </a:rPr>
              <a:t>h</a:t>
            </a:r>
            <a:r>
              <a:rPr lang="en-US"/>
              <a:t> to confirm Alice didn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t cheat.</a:t>
            </a:r>
          </a:p>
          <a:p>
            <a:pPr marL="609600" indent="-609600">
              <a:lnSpc>
                <a:spcPct val="9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232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6E88D-E05D-DC43-83CC-97514698CBF0}" type="slidenum">
              <a:rPr lang="en-US"/>
              <a:pPr/>
              <a:t>27</a:t>
            </a:fld>
            <a:endParaRPr lang="en-US"/>
          </a:p>
        </p:txBody>
      </p:sp>
      <p:sp>
        <p:nvSpPr>
          <p:cNvPr id="9420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85750"/>
            <a:ext cx="7772400" cy="857250"/>
          </a:xfrm>
        </p:spPr>
        <p:txBody>
          <a:bodyPr/>
          <a:lstStyle/>
          <a:p>
            <a:r>
              <a:rPr lang="en-US"/>
              <a:t>Digital Cash, cont.</a:t>
            </a:r>
          </a:p>
        </p:txBody>
      </p:sp>
      <p:sp>
        <p:nvSpPr>
          <p:cNvPr id="942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257300"/>
            <a:ext cx="8077200" cy="3086100"/>
          </a:xfrm>
        </p:spPr>
        <p:txBody>
          <a:bodyPr>
            <a:normAutofit fontScale="92500"/>
          </a:bodyPr>
          <a:lstStyle/>
          <a:p>
            <a:pPr marL="609600" indent="-609600">
              <a:buFontTx/>
              <a:buAutoNum type="arabicPeriod" startAt="9"/>
            </a:pPr>
            <a:r>
              <a:rPr lang="en-US"/>
              <a:t>Merchant takes money order and identity string halves to bank.</a:t>
            </a:r>
          </a:p>
          <a:p>
            <a:pPr marL="609600" indent="-609600">
              <a:buFontTx/>
              <a:buAutoNum type="arabicPeriod" startAt="9"/>
            </a:pPr>
            <a:r>
              <a:rPr lang="en-US"/>
              <a:t>Bank verifies its signature, and checks uniqueness string.  If it has not been previously deposited, bank credits Merchant and records uniqueness string and identity string halves.</a:t>
            </a:r>
          </a:p>
        </p:txBody>
      </p:sp>
    </p:spTree>
    <p:extLst>
      <p:ext uri="{BB962C8B-B14F-4D97-AF65-F5344CB8AC3E}">
        <p14:creationId xmlns:p14="http://schemas.microsoft.com/office/powerpoint/2010/main" val="377917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FA9F-A07B-E849-B157-478886B4F4D7}" type="slidenum">
              <a:rPr lang="en-US"/>
              <a:pPr/>
              <a:t>28</a:t>
            </a:fld>
            <a:endParaRPr lang="en-US"/>
          </a:p>
        </p:txBody>
      </p:sp>
      <p:sp>
        <p:nvSpPr>
          <p:cNvPr id="943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Digital Cash, cont.</a:t>
            </a:r>
          </a:p>
        </p:txBody>
      </p:sp>
      <p:sp>
        <p:nvSpPr>
          <p:cNvPr id="943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FontTx/>
              <a:buAutoNum type="arabicPeriod" startAt="11"/>
            </a:pPr>
            <a:r>
              <a:rPr lang="en-US"/>
              <a:t>If it has been previously deposited, bank looks up previous identity string halves.  Finds one where both </a:t>
            </a:r>
            <a:r>
              <a:rPr lang="en-US" i="1">
                <a:latin typeface="Times New Roman" charset="0"/>
              </a:rPr>
              <a:t>L</a:t>
            </a:r>
            <a:r>
              <a:rPr lang="en-US"/>
              <a:t> and </a:t>
            </a:r>
            <a:r>
              <a:rPr lang="en-US" i="1">
                <a:latin typeface="Times New Roman" charset="0"/>
              </a:rPr>
              <a:t>R</a:t>
            </a:r>
            <a:r>
              <a:rPr lang="en-US"/>
              <a:t> halves are known, and calculates </a:t>
            </a:r>
            <a:r>
              <a:rPr lang="en-US" i="1">
                <a:latin typeface="Times New Roman" charset="0"/>
              </a:rPr>
              <a:t>I</a:t>
            </a:r>
            <a:r>
              <a:rPr lang="en-US"/>
              <a:t>.  Arrests Alice.  </a:t>
            </a:r>
          </a:p>
          <a:p>
            <a:pPr marL="609600" indent="-609600">
              <a:buFontTx/>
              <a:buAutoNum type="arabicPeriod" startAt="11"/>
            </a:pPr>
            <a:r>
              <a:rPr lang="en-US"/>
              <a:t>If there are no </a:t>
            </a:r>
            <a:r>
              <a:rPr lang="en-US" i="1">
                <a:latin typeface="Times New Roman" charset="0"/>
              </a:rPr>
              <a:t>i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s, where different halves are known, arrest Merchant.</a:t>
            </a:r>
          </a:p>
          <a:p>
            <a:pPr marL="609600" indent="-609600">
              <a:buFontTx/>
              <a:buAutoNum type="arabicPeriod" startAt="11"/>
            </a:pPr>
            <a:endParaRPr lang="en-US"/>
          </a:p>
          <a:p>
            <a:pPr marL="609600" indent="-609600"/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795097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43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43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43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43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3107" grpId="0" build="p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Signatures are Not Enough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464560" y="4074160"/>
            <a:ext cx="5066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How can we prevent double spending?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596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DFAA-A3C0-C441-B9A6-6B746091340D}" type="slidenum">
              <a:rPr lang="en-US"/>
              <a:pPr/>
              <a:t>29</a:t>
            </a:fld>
            <a:endParaRPr lang="en-US"/>
          </a:p>
        </p:txBody>
      </p:sp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26206"/>
            <a:ext cx="7772400" cy="857250"/>
          </a:xfrm>
        </p:spPr>
        <p:txBody>
          <a:bodyPr/>
          <a:lstStyle/>
          <a:p>
            <a:r>
              <a:rPr lang="en-US"/>
              <a:t>Digital Cash Protocol</a:t>
            </a:r>
          </a:p>
        </p:txBody>
      </p:sp>
      <p:sp>
        <p:nvSpPr>
          <p:cNvPr id="944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7550" y="877491"/>
            <a:ext cx="7772400" cy="3751659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folHlink"/>
              </a:buClr>
              <a:buFont typeface="Wingdings" charset="0"/>
              <a:buChar char="ü"/>
            </a:pPr>
            <a:r>
              <a:rPr lang="en-US"/>
              <a:t>Universally recognized as valuable</a:t>
            </a:r>
          </a:p>
          <a:p>
            <a:pPr>
              <a:buClr>
                <a:schemeClr val="folHlink"/>
              </a:buClr>
              <a:buFont typeface="Wingdings" charset="0"/>
              <a:buChar char="ü"/>
            </a:pPr>
            <a:r>
              <a:rPr lang="en-US"/>
              <a:t>Easy to transfer</a:t>
            </a:r>
          </a:p>
          <a:p>
            <a:pPr>
              <a:buClr>
                <a:schemeClr val="folHlink"/>
              </a:buClr>
              <a:buFont typeface="Wingdings" charset="0"/>
              <a:buChar char="ü"/>
            </a:pPr>
            <a:r>
              <a:rPr lang="en-US"/>
              <a:t>Anonymous</a:t>
            </a:r>
          </a:p>
          <a:p>
            <a:pPr>
              <a:buClr>
                <a:schemeClr val="hlink"/>
              </a:buClr>
              <a:buFontTx/>
              <a:buChar char="x"/>
            </a:pPr>
            <a:r>
              <a:rPr lang="en-US"/>
              <a:t>Heavy</a:t>
            </a:r>
          </a:p>
          <a:p>
            <a:pPr>
              <a:buClr>
                <a:schemeClr val="folHlink"/>
              </a:buClr>
              <a:buFont typeface="Wingdings" charset="0"/>
              <a:buChar char="ü"/>
            </a:pPr>
            <a:r>
              <a:rPr lang="en-US"/>
              <a:t>Moderately difficult to counterfeit in small quantities</a:t>
            </a:r>
          </a:p>
          <a:p>
            <a:pPr>
              <a:buFontTx/>
              <a:buChar char="?"/>
            </a:pPr>
            <a:r>
              <a:rPr lang="en-US"/>
              <a:t>Extremely difficult to get away with counterfeiting large quantities</a:t>
            </a:r>
          </a:p>
        </p:txBody>
      </p:sp>
    </p:spTree>
    <p:extLst>
      <p:ext uri="{BB962C8B-B14F-4D97-AF65-F5344CB8AC3E}">
        <p14:creationId xmlns:p14="http://schemas.microsoft.com/office/powerpoint/2010/main" val="723668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FAFB4-AC6D-A84C-967A-C365F2001631}" type="slidenum">
              <a:rPr lang="en-US"/>
              <a:pPr/>
              <a:t>30</a:t>
            </a:fld>
            <a:endParaRPr lang="en-US"/>
          </a:p>
        </p:txBody>
      </p:sp>
      <p:sp>
        <p:nvSpPr>
          <p:cNvPr id="945154" name="Rectangle 2"/>
          <p:cNvSpPr>
            <a:spLocks noGrp="1" noChangeArrowheads="1"/>
          </p:cNvSpPr>
          <p:nvPr>
            <p:ph type="title"/>
          </p:nvPr>
        </p:nvSpPr>
        <p:spPr>
          <a:xfrm>
            <a:off x="630238" y="96441"/>
            <a:ext cx="7772400" cy="857250"/>
          </a:xfrm>
        </p:spPr>
        <p:txBody>
          <a:bodyPr/>
          <a:lstStyle/>
          <a:p>
            <a:r>
              <a:rPr lang="en-US"/>
              <a:t>Digital Cash Summary</a:t>
            </a:r>
          </a:p>
        </p:txBody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9926" y="854869"/>
            <a:ext cx="8016875" cy="377428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/>
              <a:t>Preserves anonymity of non-cheating spenders (assuming large bank and standard denominations)</a:t>
            </a:r>
          </a:p>
          <a:p>
            <a:pPr>
              <a:lnSpc>
                <a:spcPct val="90000"/>
              </a:lnSpc>
            </a:pPr>
            <a:r>
              <a:rPr lang="en-US"/>
              <a:t>Doesn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t preserve anonymity of Merchants</a:t>
            </a:r>
          </a:p>
          <a:p>
            <a:pPr>
              <a:lnSpc>
                <a:spcPct val="90000"/>
              </a:lnSpc>
            </a:pPr>
            <a:r>
              <a:rPr lang="en-US"/>
              <a:t>Requires a trusted off-line bank</a:t>
            </a:r>
          </a:p>
          <a:p>
            <a:pPr>
              <a:lnSpc>
                <a:spcPct val="90000"/>
              </a:lnSpc>
            </a:pPr>
            <a:r>
              <a:rPr lang="en-US"/>
              <a:t>Expensive – lots of computation for one transaction</a:t>
            </a:r>
          </a:p>
          <a:p>
            <a:pPr>
              <a:lnSpc>
                <a:spcPct val="90000"/>
              </a:lnSpc>
            </a:pPr>
            <a:r>
              <a:rPr lang="en-US"/>
              <a:t>Other schemes (Peppercoin, Millicent, CyberCoin, NetBill, etc.) proposed for smaller transactions</a:t>
            </a:r>
          </a:p>
        </p:txBody>
      </p:sp>
    </p:spTree>
    <p:extLst>
      <p:ext uri="{BB962C8B-B14F-4D97-AF65-F5344CB8AC3E}">
        <p14:creationId xmlns:p14="http://schemas.microsoft.com/office/powerpoint/2010/main" val="157286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1 </a:t>
            </a:r>
            <a:r>
              <a:rPr lang="en-US" dirty="0" smtClean="0"/>
              <a:t>is due Friday</a:t>
            </a:r>
          </a:p>
          <a:p>
            <a:pPr marL="0" indent="0">
              <a:buNone/>
            </a:pPr>
            <a:r>
              <a:rPr lang="en-US" dirty="0" smtClean="0"/>
              <a:t>If you haven’t already read Satoshi’s original </a:t>
            </a:r>
            <a:r>
              <a:rPr lang="en-US" dirty="0" err="1" smtClean="0"/>
              <a:t>bitcoin</a:t>
            </a:r>
            <a:r>
              <a:rPr lang="en-US" dirty="0" smtClean="0"/>
              <a:t> paper and Chapter 5, please do before Wednesday’s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91279" y="3403364"/>
            <a:ext cx="3071424" cy="120032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Office Hours today!</a:t>
            </a:r>
          </a:p>
          <a:p>
            <a:r>
              <a:rPr lang="en-US" b="1" dirty="0"/>
              <a:t>	</a:t>
            </a:r>
            <a:r>
              <a:rPr lang="en-US" b="1" dirty="0" smtClean="0"/>
              <a:t>Me: now</a:t>
            </a:r>
          </a:p>
          <a:p>
            <a:r>
              <a:rPr lang="en-US" b="1" dirty="0"/>
              <a:t>	</a:t>
            </a:r>
            <a:r>
              <a:rPr lang="en-US" b="1" dirty="0" smtClean="0"/>
              <a:t>Nick: 5-7pm in Rice 442</a:t>
            </a:r>
          </a:p>
          <a:p>
            <a:r>
              <a:rPr lang="en-US" b="1" dirty="0" smtClean="0"/>
              <a:t>Project 1 Due Friday, 11:59pm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1-27 at 7.33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3" y="80487"/>
            <a:ext cx="6542182" cy="4889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1-27 at 7.34.22 PM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7" t="8553" r="4171" b="4605"/>
          <a:stretch/>
        </p:blipFill>
        <p:spPr>
          <a:xfrm>
            <a:off x="5491480" y="2000076"/>
            <a:ext cx="3500120" cy="8297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092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Mint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10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807B-AEBD-B345-B47D-AFF037D14BD4}" type="slidenum">
              <a:rPr lang="en-US"/>
              <a:pPr/>
              <a:t>5</a:t>
            </a:fld>
            <a:endParaRPr lang="en-US"/>
          </a:p>
        </p:txBody>
      </p:sp>
      <p:sp>
        <p:nvSpPr>
          <p:cNvPr id="921603" name="Text Box 3"/>
          <p:cNvSpPr txBox="1">
            <a:spLocks noChangeArrowheads="1"/>
          </p:cNvSpPr>
          <p:nvPr/>
        </p:nvSpPr>
        <p:spPr bwMode="auto">
          <a:xfrm>
            <a:off x="1084899" y="2774395"/>
            <a:ext cx="6366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Alice</a:t>
            </a:r>
          </a:p>
        </p:txBody>
      </p:sp>
      <p:sp>
        <p:nvSpPr>
          <p:cNvPr id="921604" name="AutoShape 4"/>
          <p:cNvSpPr>
            <a:spLocks noChangeArrowheads="1"/>
          </p:cNvSpPr>
          <p:nvPr/>
        </p:nvSpPr>
        <p:spPr bwMode="auto">
          <a:xfrm>
            <a:off x="863601" y="1797289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FC8BB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5" name="Oval 5"/>
          <p:cNvSpPr>
            <a:spLocks noChangeArrowheads="1"/>
          </p:cNvSpPr>
          <p:nvPr/>
        </p:nvSpPr>
        <p:spPr bwMode="auto">
          <a:xfrm>
            <a:off x="1092202" y="2083039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6" name="Oval 6"/>
          <p:cNvSpPr>
            <a:spLocks noChangeArrowheads="1"/>
          </p:cNvSpPr>
          <p:nvPr/>
        </p:nvSpPr>
        <p:spPr bwMode="auto">
          <a:xfrm>
            <a:off x="1168402" y="2106852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7" name="Oval 7"/>
          <p:cNvSpPr>
            <a:spLocks noChangeArrowheads="1"/>
          </p:cNvSpPr>
          <p:nvPr/>
        </p:nvSpPr>
        <p:spPr bwMode="auto">
          <a:xfrm>
            <a:off x="1444627" y="2083039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8" name="Oval 8"/>
          <p:cNvSpPr>
            <a:spLocks noChangeArrowheads="1"/>
          </p:cNvSpPr>
          <p:nvPr/>
        </p:nvSpPr>
        <p:spPr bwMode="auto">
          <a:xfrm>
            <a:off x="1520827" y="2106852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9" name="Text Box 9"/>
          <p:cNvSpPr txBox="1">
            <a:spLocks noChangeArrowheads="1"/>
          </p:cNvSpPr>
          <p:nvPr/>
        </p:nvSpPr>
        <p:spPr bwMode="auto">
          <a:xfrm>
            <a:off x="743586" y="3075623"/>
            <a:ext cx="135377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Cambria Math"/>
                <a:cs typeface="Cambria Math"/>
              </a:rPr>
              <a:t>{</a:t>
            </a:r>
            <a:r>
              <a:rPr lang="en-US" sz="2000" i="1" dirty="0">
                <a:latin typeface="Cambria Math"/>
                <a:cs typeface="Cambria Math"/>
              </a:rPr>
              <a:t>KU</a:t>
            </a:r>
            <a:r>
              <a:rPr lang="en-US" sz="2000" baseline="-25000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KR</a:t>
            </a:r>
            <a:r>
              <a:rPr lang="en-US" sz="2000" baseline="-25000" dirty="0">
                <a:latin typeface="Cambria Math"/>
                <a:cs typeface="Cambria Math"/>
              </a:rPr>
              <a:t>A</a:t>
            </a:r>
            <a:r>
              <a:rPr lang="en-US" sz="2000" dirty="0">
                <a:latin typeface="Cambria Math"/>
                <a:cs typeface="Cambria Math"/>
              </a:rPr>
              <a:t>}</a:t>
            </a:r>
          </a:p>
        </p:txBody>
      </p:sp>
      <p:sp>
        <p:nvSpPr>
          <p:cNvPr id="921610" name="Line 10"/>
          <p:cNvSpPr>
            <a:spLocks noChangeShapeType="1"/>
          </p:cNvSpPr>
          <p:nvPr/>
        </p:nvSpPr>
        <p:spPr bwMode="auto">
          <a:xfrm>
            <a:off x="2463800" y="2246868"/>
            <a:ext cx="4114800" cy="17145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11" name="AutoShape 11"/>
          <p:cNvSpPr>
            <a:spLocks noChangeArrowheads="1"/>
          </p:cNvSpPr>
          <p:nvPr/>
        </p:nvSpPr>
        <p:spPr bwMode="auto">
          <a:xfrm>
            <a:off x="6702425" y="1495584"/>
            <a:ext cx="1676400" cy="2228850"/>
          </a:xfrm>
          <a:prstGeom prst="can">
            <a:avLst>
              <a:gd name="adj" fmla="val 21894"/>
            </a:avLst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High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Trust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Bank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21612" name="Text Box 12"/>
          <p:cNvSpPr txBox="1">
            <a:spLocks noChangeArrowheads="1"/>
          </p:cNvSpPr>
          <p:nvPr/>
        </p:nvSpPr>
        <p:spPr bwMode="auto">
          <a:xfrm>
            <a:off x="6735764" y="3831590"/>
            <a:ext cx="15524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Cambria Math"/>
                <a:cs typeface="Cambria Math"/>
              </a:rPr>
              <a:t>{</a:t>
            </a:r>
            <a:r>
              <a:rPr lang="en-US" sz="2000" i="1" dirty="0">
                <a:latin typeface="Cambria Math"/>
                <a:cs typeface="Cambria Math"/>
              </a:rPr>
              <a:t>KU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KR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}</a:t>
            </a:r>
          </a:p>
        </p:txBody>
      </p:sp>
      <p:pic>
        <p:nvPicPr>
          <p:cNvPr id="921613" name="Picture 13" descr="old1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800" y="1225312"/>
            <a:ext cx="2371725" cy="9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615" name="Rectangle 15"/>
          <p:cNvSpPr>
            <a:spLocks noChangeArrowheads="1"/>
          </p:cNvSpPr>
          <p:nvPr/>
        </p:nvSpPr>
        <p:spPr bwMode="auto">
          <a:xfrm>
            <a:off x="3225800" y="3050381"/>
            <a:ext cx="1066800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i="1">
                <a:latin typeface="Cambria Math"/>
                <a:cs typeface="Cambria Math"/>
              </a:rPr>
              <a:t>M</a:t>
            </a:r>
          </a:p>
        </p:txBody>
      </p:sp>
      <p:sp>
        <p:nvSpPr>
          <p:cNvPr id="921616" name="Text Box 16"/>
          <p:cNvSpPr txBox="1">
            <a:spLocks noChangeArrowheads="1"/>
          </p:cNvSpPr>
          <p:nvPr/>
        </p:nvSpPr>
        <p:spPr bwMode="auto">
          <a:xfrm>
            <a:off x="2763520" y="3596958"/>
            <a:ext cx="350107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latin typeface="Cambria Math"/>
                <a:cs typeface="Cambria Math"/>
              </a:rPr>
              <a:t>M</a:t>
            </a:r>
            <a:r>
              <a:rPr lang="en-US" dirty="0"/>
              <a:t> =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The </a:t>
            </a:r>
            <a:r>
              <a:rPr lang="en-US" dirty="0" smtClean="0"/>
              <a:t>High Trust </a:t>
            </a:r>
            <a:r>
              <a:rPr lang="en-US" dirty="0"/>
              <a:t>Bank owes the holder of this message $100.</a:t>
            </a:r>
            <a:r>
              <a:rPr lang="ja-JP" altLang="en-US" dirty="0">
                <a:latin typeface="Arial"/>
              </a:rPr>
              <a:t>”</a:t>
            </a:r>
            <a:endParaRPr lang="en-US" dirty="0"/>
          </a:p>
        </p:txBody>
      </p:sp>
      <p:sp>
        <p:nvSpPr>
          <p:cNvPr id="921617" name="Rectangle 17"/>
          <p:cNvSpPr>
            <a:spLocks noChangeArrowheads="1"/>
          </p:cNvSpPr>
          <p:nvPr/>
        </p:nvSpPr>
        <p:spPr bwMode="auto">
          <a:xfrm>
            <a:off x="4308475" y="3050381"/>
            <a:ext cx="1641475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i="1" dirty="0">
                <a:latin typeface="Cambria Math"/>
                <a:cs typeface="Cambria Math"/>
              </a:rPr>
              <a:t>E</a:t>
            </a:r>
            <a:r>
              <a:rPr lang="en-US" sz="2000" i="1" baseline="-25000" dirty="0">
                <a:latin typeface="Cambria Math"/>
                <a:cs typeface="Cambria Math"/>
              </a:rPr>
              <a:t>KR</a:t>
            </a:r>
            <a:r>
              <a:rPr lang="en-US" sz="2000" baseline="-40000" dirty="0">
                <a:latin typeface="Cambria Math"/>
                <a:cs typeface="Cambria Math"/>
              </a:rPr>
              <a:t>TB</a:t>
            </a:r>
            <a:r>
              <a:rPr lang="en-US" dirty="0">
                <a:latin typeface="Cambria Math"/>
                <a:cs typeface="Cambria Math"/>
              </a:rPr>
              <a:t>[</a:t>
            </a:r>
            <a:r>
              <a:rPr lang="en-US" i="1" dirty="0">
                <a:latin typeface="Cambria Math"/>
                <a:cs typeface="Cambria Math"/>
              </a:rPr>
              <a:t>H</a:t>
            </a:r>
            <a:r>
              <a:rPr lang="en-US" dirty="0">
                <a:latin typeface="Cambria Math"/>
                <a:cs typeface="Cambria Math"/>
              </a:rPr>
              <a:t>(</a:t>
            </a:r>
            <a:r>
              <a:rPr lang="en-US" i="1" dirty="0">
                <a:latin typeface="Cambria Math"/>
                <a:cs typeface="Cambria Math"/>
              </a:rPr>
              <a:t>M</a:t>
            </a:r>
            <a:r>
              <a:rPr lang="en-US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921618" name="Line 18"/>
          <p:cNvSpPr>
            <a:spLocks noChangeShapeType="1"/>
          </p:cNvSpPr>
          <p:nvPr/>
        </p:nvSpPr>
        <p:spPr bwMode="auto">
          <a:xfrm flipH="1">
            <a:off x="2463800" y="2675493"/>
            <a:ext cx="4038600" cy="34290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Bank IOU Protocol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77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92" y="2508071"/>
            <a:ext cx="1330135" cy="1037326"/>
          </a:xfrm>
          <a:prstGeom prst="rect">
            <a:avLst/>
          </a:prstGeom>
        </p:spPr>
      </p:pic>
      <p:sp>
        <p:nvSpPr>
          <p:cNvPr id="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807B-AEBD-B345-B47D-AFF037D14BD4}" type="slidenum">
              <a:rPr lang="en-US"/>
              <a:pPr/>
              <a:t>6</a:t>
            </a:fld>
            <a:endParaRPr lang="en-US"/>
          </a:p>
        </p:txBody>
      </p:sp>
      <p:sp>
        <p:nvSpPr>
          <p:cNvPr id="921603" name="Text Box 3"/>
          <p:cNvSpPr txBox="1">
            <a:spLocks noChangeArrowheads="1"/>
          </p:cNvSpPr>
          <p:nvPr/>
        </p:nvSpPr>
        <p:spPr bwMode="auto">
          <a:xfrm>
            <a:off x="3605265" y="1787606"/>
            <a:ext cx="6366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Alice</a:t>
            </a:r>
          </a:p>
        </p:txBody>
      </p:sp>
      <p:sp>
        <p:nvSpPr>
          <p:cNvPr id="921604" name="AutoShape 4"/>
          <p:cNvSpPr>
            <a:spLocks noChangeArrowheads="1"/>
          </p:cNvSpPr>
          <p:nvPr/>
        </p:nvSpPr>
        <p:spPr bwMode="auto">
          <a:xfrm>
            <a:off x="3413759" y="830820"/>
            <a:ext cx="945567" cy="971550"/>
          </a:xfrm>
          <a:prstGeom prst="smileyFace">
            <a:avLst>
              <a:gd name="adj" fmla="val 4653"/>
            </a:avLst>
          </a:prstGeom>
          <a:solidFill>
            <a:srgbClr val="FFC8BB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5" name="Oval 5"/>
          <p:cNvSpPr>
            <a:spLocks noChangeArrowheads="1"/>
          </p:cNvSpPr>
          <p:nvPr/>
        </p:nvSpPr>
        <p:spPr bwMode="auto">
          <a:xfrm>
            <a:off x="3521128" y="111657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6" name="Oval 6"/>
          <p:cNvSpPr>
            <a:spLocks noChangeArrowheads="1"/>
          </p:cNvSpPr>
          <p:nvPr/>
        </p:nvSpPr>
        <p:spPr bwMode="auto">
          <a:xfrm>
            <a:off x="3607488" y="1140383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7" name="Oval 7"/>
          <p:cNvSpPr>
            <a:spLocks noChangeArrowheads="1"/>
          </p:cNvSpPr>
          <p:nvPr/>
        </p:nvSpPr>
        <p:spPr bwMode="auto">
          <a:xfrm>
            <a:off x="3873553" y="111657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8" name="Oval 8"/>
          <p:cNvSpPr>
            <a:spLocks noChangeArrowheads="1"/>
          </p:cNvSpPr>
          <p:nvPr/>
        </p:nvSpPr>
        <p:spPr bwMode="auto">
          <a:xfrm>
            <a:off x="3959913" y="1140383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10" name="Line 10"/>
          <p:cNvSpPr>
            <a:spLocks noChangeShapeType="1"/>
          </p:cNvSpPr>
          <p:nvPr/>
        </p:nvSpPr>
        <p:spPr bwMode="auto">
          <a:xfrm>
            <a:off x="4622800" y="1280399"/>
            <a:ext cx="2006600" cy="17145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11" name="AutoShape 11"/>
          <p:cNvSpPr>
            <a:spLocks noChangeArrowheads="1"/>
          </p:cNvSpPr>
          <p:nvPr/>
        </p:nvSpPr>
        <p:spPr bwMode="auto">
          <a:xfrm>
            <a:off x="6753225" y="529115"/>
            <a:ext cx="1676400" cy="2228850"/>
          </a:xfrm>
          <a:prstGeom prst="can">
            <a:avLst>
              <a:gd name="adj" fmla="val 21894"/>
            </a:avLst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High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Trust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Bank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21612" name="Text Box 12"/>
          <p:cNvSpPr txBox="1">
            <a:spLocks noChangeArrowheads="1"/>
          </p:cNvSpPr>
          <p:nvPr/>
        </p:nvSpPr>
        <p:spPr bwMode="auto">
          <a:xfrm>
            <a:off x="6786564" y="2843660"/>
            <a:ext cx="15524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Cambria Math"/>
                <a:cs typeface="Cambria Math"/>
              </a:rPr>
              <a:t>{</a:t>
            </a:r>
            <a:r>
              <a:rPr lang="en-US" sz="2000" i="1" dirty="0">
                <a:latin typeface="Cambria Math"/>
                <a:cs typeface="Cambria Math"/>
              </a:rPr>
              <a:t>KU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KR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}</a:t>
            </a:r>
          </a:p>
        </p:txBody>
      </p:sp>
      <p:pic>
        <p:nvPicPr>
          <p:cNvPr id="921613" name="Picture 13" descr="old1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658095"/>
            <a:ext cx="1304925" cy="49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615" name="Rectangle 15"/>
          <p:cNvSpPr>
            <a:spLocks noChangeArrowheads="1"/>
          </p:cNvSpPr>
          <p:nvPr/>
        </p:nvSpPr>
        <p:spPr bwMode="auto">
          <a:xfrm>
            <a:off x="4876799" y="1953202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921616" name="Text Box 16"/>
          <p:cNvSpPr txBox="1">
            <a:spLocks noChangeArrowheads="1"/>
          </p:cNvSpPr>
          <p:nvPr/>
        </p:nvSpPr>
        <p:spPr bwMode="auto">
          <a:xfrm>
            <a:off x="3916680" y="2470333"/>
            <a:ext cx="278384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/>
              <a:t> = </a:t>
            </a:r>
            <a:r>
              <a:rPr lang="ja-JP" altLang="en-US" sz="1400" dirty="0">
                <a:latin typeface="Arial"/>
              </a:rPr>
              <a:t>“</a:t>
            </a:r>
            <a:r>
              <a:rPr lang="en-US" sz="1400" dirty="0"/>
              <a:t>The </a:t>
            </a:r>
            <a:r>
              <a:rPr lang="en-US" sz="1400" dirty="0" smtClean="0"/>
              <a:t>High Trust </a:t>
            </a:r>
            <a:r>
              <a:rPr lang="en-US" sz="1400" dirty="0"/>
              <a:t>Bank owes the holder of this message $100.</a:t>
            </a:r>
            <a:r>
              <a:rPr lang="ja-JP" altLang="en-US" sz="1400" dirty="0">
                <a:latin typeface="Arial"/>
              </a:rPr>
              <a:t>”</a:t>
            </a:r>
            <a:endParaRPr lang="en-US" sz="1400" dirty="0"/>
          </a:p>
        </p:txBody>
      </p:sp>
      <p:sp>
        <p:nvSpPr>
          <p:cNvPr id="921617" name="Rectangle 17"/>
          <p:cNvSpPr>
            <a:spLocks noChangeArrowheads="1"/>
          </p:cNvSpPr>
          <p:nvPr/>
        </p:nvSpPr>
        <p:spPr bwMode="auto">
          <a:xfrm>
            <a:off x="5506721" y="1953202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921618" name="Line 18"/>
          <p:cNvSpPr>
            <a:spLocks noChangeShapeType="1"/>
          </p:cNvSpPr>
          <p:nvPr/>
        </p:nvSpPr>
        <p:spPr bwMode="auto">
          <a:xfrm flipH="1">
            <a:off x="4622800" y="1709024"/>
            <a:ext cx="1930400" cy="93346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Text Box 9"/>
          <p:cNvSpPr txBox="1">
            <a:spLocks noChangeArrowheads="1"/>
          </p:cNvSpPr>
          <p:nvPr/>
        </p:nvSpPr>
        <p:spPr bwMode="auto">
          <a:xfrm>
            <a:off x="976244" y="2002076"/>
            <a:ext cx="5532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Bob</a:t>
            </a:r>
          </a:p>
        </p:txBody>
      </p:sp>
      <p:sp>
        <p:nvSpPr>
          <p:cNvPr id="22" name="AutoShape 10"/>
          <p:cNvSpPr>
            <a:spLocks noChangeArrowheads="1"/>
          </p:cNvSpPr>
          <p:nvPr/>
        </p:nvSpPr>
        <p:spPr bwMode="auto">
          <a:xfrm>
            <a:off x="719459" y="966074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EFC9E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Oval 11"/>
          <p:cNvSpPr>
            <a:spLocks noChangeArrowheads="1"/>
          </p:cNvSpPr>
          <p:nvPr/>
        </p:nvSpPr>
        <p:spPr bwMode="auto">
          <a:xfrm>
            <a:off x="995685" y="125182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>
            <a:off x="1071885" y="1275637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Oval 13"/>
          <p:cNvSpPr>
            <a:spLocks noChangeArrowheads="1"/>
          </p:cNvSpPr>
          <p:nvPr/>
        </p:nvSpPr>
        <p:spPr bwMode="auto">
          <a:xfrm>
            <a:off x="1300485" y="125182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Oval 14"/>
          <p:cNvSpPr>
            <a:spLocks noChangeArrowheads="1"/>
          </p:cNvSpPr>
          <p:nvPr/>
        </p:nvSpPr>
        <p:spPr bwMode="auto">
          <a:xfrm>
            <a:off x="1376685" y="1275637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Line 18"/>
          <p:cNvSpPr>
            <a:spLocks noChangeShapeType="1"/>
          </p:cNvSpPr>
          <p:nvPr/>
        </p:nvSpPr>
        <p:spPr bwMode="auto">
          <a:xfrm flipH="1">
            <a:off x="1752600" y="1997632"/>
            <a:ext cx="1844728" cy="345518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Rectangle 15"/>
          <p:cNvSpPr>
            <a:spLocks noChangeArrowheads="1"/>
          </p:cNvSpPr>
          <p:nvPr/>
        </p:nvSpPr>
        <p:spPr bwMode="auto">
          <a:xfrm>
            <a:off x="2066975" y="2372861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29" name="Rectangle 17"/>
          <p:cNvSpPr>
            <a:spLocks noChangeArrowheads="1"/>
          </p:cNvSpPr>
          <p:nvPr/>
        </p:nvSpPr>
        <p:spPr bwMode="auto">
          <a:xfrm>
            <a:off x="2696897" y="2372861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30" name="Line 18"/>
          <p:cNvSpPr>
            <a:spLocks noChangeShapeType="1"/>
          </p:cNvSpPr>
          <p:nvPr/>
        </p:nvSpPr>
        <p:spPr bwMode="auto">
          <a:xfrm>
            <a:off x="1752599" y="3139440"/>
            <a:ext cx="2120953" cy="18288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1649414" y="3359549"/>
            <a:ext cx="2592490" cy="417909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1600" i="1" dirty="0">
                <a:latin typeface="Cambria Math"/>
                <a:cs typeface="Cambria Math"/>
              </a:rPr>
              <a:t>E</a:t>
            </a:r>
            <a:r>
              <a:rPr lang="en-US" i="1" baseline="-25000" dirty="0">
                <a:latin typeface="Cambria Math"/>
                <a:cs typeface="Cambria Math"/>
              </a:rPr>
              <a:t>KU</a:t>
            </a:r>
            <a:r>
              <a:rPr lang="en-US" baseline="-40000" dirty="0">
                <a:latin typeface="Cambria Math"/>
                <a:cs typeface="Cambria Math"/>
              </a:rPr>
              <a:t>A</a:t>
            </a:r>
            <a:r>
              <a:rPr lang="en-US" sz="1600" dirty="0" smtClean="0"/>
              <a:t>[</a:t>
            </a:r>
            <a:r>
              <a:rPr lang="en-US" sz="1600" i="1" dirty="0" smtClean="0"/>
              <a:t>secret </a:t>
            </a:r>
            <a:r>
              <a:rPr lang="en-US" sz="1600" i="1" dirty="0"/>
              <a:t>curry recipe</a:t>
            </a:r>
            <a:r>
              <a:rPr lang="en-US" sz="1600" dirty="0"/>
              <a:t>]</a:t>
            </a:r>
          </a:p>
        </p:txBody>
      </p:sp>
      <p:sp>
        <p:nvSpPr>
          <p:cNvPr id="32" name="Line 18"/>
          <p:cNvSpPr>
            <a:spLocks noChangeShapeType="1"/>
          </p:cNvSpPr>
          <p:nvPr/>
        </p:nvSpPr>
        <p:spPr bwMode="auto">
          <a:xfrm>
            <a:off x="2209800" y="4019550"/>
            <a:ext cx="4699000" cy="29845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Rectangle 15"/>
          <p:cNvSpPr>
            <a:spLocks noChangeArrowheads="1"/>
          </p:cNvSpPr>
          <p:nvPr/>
        </p:nvSpPr>
        <p:spPr bwMode="auto">
          <a:xfrm>
            <a:off x="302943" y="3778155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34" name="Rectangle 17"/>
          <p:cNvSpPr>
            <a:spLocks noChangeArrowheads="1"/>
          </p:cNvSpPr>
          <p:nvPr/>
        </p:nvSpPr>
        <p:spPr bwMode="auto">
          <a:xfrm>
            <a:off x="932865" y="3778155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35" name="Line 18"/>
          <p:cNvSpPr>
            <a:spLocks noChangeShapeType="1"/>
          </p:cNvSpPr>
          <p:nvPr/>
        </p:nvSpPr>
        <p:spPr bwMode="auto">
          <a:xfrm flipH="1">
            <a:off x="2306319" y="4513183"/>
            <a:ext cx="4602480" cy="254079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6" name="Picture 13" descr="old1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81" y="4346325"/>
            <a:ext cx="1743194" cy="66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045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92" y="2508071"/>
            <a:ext cx="1330135" cy="1037326"/>
          </a:xfrm>
          <a:prstGeom prst="rect">
            <a:avLst/>
          </a:prstGeom>
        </p:spPr>
      </p:pic>
      <p:sp>
        <p:nvSpPr>
          <p:cNvPr id="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807B-AEBD-B345-B47D-AFF037D14BD4}" type="slidenum">
              <a:rPr lang="en-US"/>
              <a:pPr/>
              <a:t>7</a:t>
            </a:fld>
            <a:endParaRPr lang="en-US"/>
          </a:p>
        </p:txBody>
      </p:sp>
      <p:sp>
        <p:nvSpPr>
          <p:cNvPr id="921603" name="Text Box 3"/>
          <p:cNvSpPr txBox="1">
            <a:spLocks noChangeArrowheads="1"/>
          </p:cNvSpPr>
          <p:nvPr/>
        </p:nvSpPr>
        <p:spPr bwMode="auto">
          <a:xfrm>
            <a:off x="3605265" y="1787606"/>
            <a:ext cx="6366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Alice</a:t>
            </a:r>
          </a:p>
        </p:txBody>
      </p:sp>
      <p:sp>
        <p:nvSpPr>
          <p:cNvPr id="921604" name="AutoShape 4"/>
          <p:cNvSpPr>
            <a:spLocks noChangeArrowheads="1"/>
          </p:cNvSpPr>
          <p:nvPr/>
        </p:nvSpPr>
        <p:spPr bwMode="auto">
          <a:xfrm>
            <a:off x="3292527" y="830820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FC8BB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5" name="Oval 5"/>
          <p:cNvSpPr>
            <a:spLocks noChangeArrowheads="1"/>
          </p:cNvSpPr>
          <p:nvPr/>
        </p:nvSpPr>
        <p:spPr bwMode="auto">
          <a:xfrm>
            <a:off x="3521128" y="111657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6" name="Oval 6"/>
          <p:cNvSpPr>
            <a:spLocks noChangeArrowheads="1"/>
          </p:cNvSpPr>
          <p:nvPr/>
        </p:nvSpPr>
        <p:spPr bwMode="auto">
          <a:xfrm>
            <a:off x="3597328" y="1140383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7" name="Oval 7"/>
          <p:cNvSpPr>
            <a:spLocks noChangeArrowheads="1"/>
          </p:cNvSpPr>
          <p:nvPr/>
        </p:nvSpPr>
        <p:spPr bwMode="auto">
          <a:xfrm>
            <a:off x="3873553" y="111657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08" name="Oval 8"/>
          <p:cNvSpPr>
            <a:spLocks noChangeArrowheads="1"/>
          </p:cNvSpPr>
          <p:nvPr/>
        </p:nvSpPr>
        <p:spPr bwMode="auto">
          <a:xfrm>
            <a:off x="3949753" y="1140383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10" name="Line 10"/>
          <p:cNvSpPr>
            <a:spLocks noChangeShapeType="1"/>
          </p:cNvSpPr>
          <p:nvPr/>
        </p:nvSpPr>
        <p:spPr bwMode="auto">
          <a:xfrm>
            <a:off x="4622800" y="1280399"/>
            <a:ext cx="2006600" cy="17145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11" name="AutoShape 11"/>
          <p:cNvSpPr>
            <a:spLocks noChangeArrowheads="1"/>
          </p:cNvSpPr>
          <p:nvPr/>
        </p:nvSpPr>
        <p:spPr bwMode="auto">
          <a:xfrm>
            <a:off x="6753225" y="529115"/>
            <a:ext cx="1676400" cy="2228850"/>
          </a:xfrm>
          <a:prstGeom prst="can">
            <a:avLst>
              <a:gd name="adj" fmla="val 21894"/>
            </a:avLst>
          </a:prstGeom>
          <a:solidFill>
            <a:schemeClr val="accent3">
              <a:lumMod val="5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High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Trust </a:t>
            </a:r>
          </a:p>
          <a:p>
            <a:pPr algn="ctr"/>
            <a:r>
              <a:rPr lang="en-US" sz="4000" dirty="0" smtClean="0">
                <a:solidFill>
                  <a:schemeClr val="bg1">
                    <a:lumMod val="75000"/>
                  </a:schemeClr>
                </a:solidFill>
              </a:rPr>
              <a:t>Bank</a:t>
            </a:r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21612" name="Text Box 12"/>
          <p:cNvSpPr txBox="1">
            <a:spLocks noChangeArrowheads="1"/>
          </p:cNvSpPr>
          <p:nvPr/>
        </p:nvSpPr>
        <p:spPr bwMode="auto">
          <a:xfrm>
            <a:off x="6786564" y="2843660"/>
            <a:ext cx="15524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Cambria Math"/>
                <a:cs typeface="Cambria Math"/>
              </a:rPr>
              <a:t>{</a:t>
            </a:r>
            <a:r>
              <a:rPr lang="en-US" sz="2000" i="1" dirty="0">
                <a:latin typeface="Cambria Math"/>
                <a:cs typeface="Cambria Math"/>
              </a:rPr>
              <a:t>KU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, </a:t>
            </a:r>
            <a:r>
              <a:rPr lang="en-US" sz="2000" i="1" dirty="0">
                <a:latin typeface="Cambria Math"/>
                <a:cs typeface="Cambria Math"/>
              </a:rPr>
              <a:t>KR</a:t>
            </a:r>
            <a:r>
              <a:rPr lang="en-US" sz="2000" baseline="-25000" dirty="0">
                <a:latin typeface="Cambria Math"/>
                <a:cs typeface="Cambria Math"/>
              </a:rPr>
              <a:t>TB</a:t>
            </a:r>
            <a:r>
              <a:rPr lang="en-US" sz="2000" dirty="0">
                <a:latin typeface="Cambria Math"/>
                <a:cs typeface="Cambria Math"/>
              </a:rPr>
              <a:t>}</a:t>
            </a:r>
          </a:p>
        </p:txBody>
      </p:sp>
      <p:pic>
        <p:nvPicPr>
          <p:cNvPr id="921613" name="Picture 13" descr="old1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658095"/>
            <a:ext cx="1304925" cy="49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615" name="Rectangle 15"/>
          <p:cNvSpPr>
            <a:spLocks noChangeArrowheads="1"/>
          </p:cNvSpPr>
          <p:nvPr/>
        </p:nvSpPr>
        <p:spPr bwMode="auto">
          <a:xfrm>
            <a:off x="4876799" y="1953202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921616" name="Text Box 16"/>
          <p:cNvSpPr txBox="1">
            <a:spLocks noChangeArrowheads="1"/>
          </p:cNvSpPr>
          <p:nvPr/>
        </p:nvSpPr>
        <p:spPr bwMode="auto">
          <a:xfrm>
            <a:off x="3916680" y="2470333"/>
            <a:ext cx="278384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/>
              <a:t> = </a:t>
            </a:r>
            <a:r>
              <a:rPr lang="ja-JP" altLang="en-US" sz="1400" dirty="0">
                <a:latin typeface="Arial"/>
              </a:rPr>
              <a:t>“</a:t>
            </a:r>
            <a:r>
              <a:rPr lang="en-US" sz="1400" dirty="0"/>
              <a:t>The </a:t>
            </a:r>
            <a:r>
              <a:rPr lang="en-US" sz="1400" dirty="0" smtClean="0"/>
              <a:t>High Trust </a:t>
            </a:r>
            <a:r>
              <a:rPr lang="en-US" sz="1400" dirty="0"/>
              <a:t>Bank owes the holder of this message $100.</a:t>
            </a:r>
            <a:r>
              <a:rPr lang="ja-JP" altLang="en-US" sz="1400" dirty="0">
                <a:latin typeface="Arial"/>
              </a:rPr>
              <a:t>”</a:t>
            </a:r>
            <a:endParaRPr lang="en-US" sz="1400" dirty="0"/>
          </a:p>
        </p:txBody>
      </p:sp>
      <p:sp>
        <p:nvSpPr>
          <p:cNvPr id="921617" name="Rectangle 17"/>
          <p:cNvSpPr>
            <a:spLocks noChangeArrowheads="1"/>
          </p:cNvSpPr>
          <p:nvPr/>
        </p:nvSpPr>
        <p:spPr bwMode="auto">
          <a:xfrm>
            <a:off x="5506721" y="1953202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921618" name="Line 18"/>
          <p:cNvSpPr>
            <a:spLocks noChangeShapeType="1"/>
          </p:cNvSpPr>
          <p:nvPr/>
        </p:nvSpPr>
        <p:spPr bwMode="auto">
          <a:xfrm flipH="1">
            <a:off x="4622800" y="1709024"/>
            <a:ext cx="1930400" cy="93346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Text Box 9"/>
          <p:cNvSpPr txBox="1">
            <a:spLocks noChangeArrowheads="1"/>
          </p:cNvSpPr>
          <p:nvPr/>
        </p:nvSpPr>
        <p:spPr bwMode="auto">
          <a:xfrm>
            <a:off x="976244" y="2002076"/>
            <a:ext cx="5532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Bob</a:t>
            </a:r>
          </a:p>
        </p:txBody>
      </p:sp>
      <p:sp>
        <p:nvSpPr>
          <p:cNvPr id="22" name="AutoShape 10"/>
          <p:cNvSpPr>
            <a:spLocks noChangeArrowheads="1"/>
          </p:cNvSpPr>
          <p:nvPr/>
        </p:nvSpPr>
        <p:spPr bwMode="auto">
          <a:xfrm>
            <a:off x="719459" y="966074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EFC9E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Oval 11"/>
          <p:cNvSpPr>
            <a:spLocks noChangeArrowheads="1"/>
          </p:cNvSpPr>
          <p:nvPr/>
        </p:nvSpPr>
        <p:spPr bwMode="auto">
          <a:xfrm>
            <a:off x="995685" y="125182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>
            <a:off x="1071885" y="1275637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Oval 13"/>
          <p:cNvSpPr>
            <a:spLocks noChangeArrowheads="1"/>
          </p:cNvSpPr>
          <p:nvPr/>
        </p:nvSpPr>
        <p:spPr bwMode="auto">
          <a:xfrm>
            <a:off x="1300485" y="125182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Oval 14"/>
          <p:cNvSpPr>
            <a:spLocks noChangeArrowheads="1"/>
          </p:cNvSpPr>
          <p:nvPr/>
        </p:nvSpPr>
        <p:spPr bwMode="auto">
          <a:xfrm>
            <a:off x="1376685" y="1275637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Line 18"/>
          <p:cNvSpPr>
            <a:spLocks noChangeShapeType="1"/>
          </p:cNvSpPr>
          <p:nvPr/>
        </p:nvSpPr>
        <p:spPr bwMode="auto">
          <a:xfrm flipH="1">
            <a:off x="1752600" y="1997632"/>
            <a:ext cx="1844728" cy="345518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Rectangle 15"/>
          <p:cNvSpPr>
            <a:spLocks noChangeArrowheads="1"/>
          </p:cNvSpPr>
          <p:nvPr/>
        </p:nvSpPr>
        <p:spPr bwMode="auto">
          <a:xfrm>
            <a:off x="2066975" y="2372861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29" name="Rectangle 17"/>
          <p:cNvSpPr>
            <a:spLocks noChangeArrowheads="1"/>
          </p:cNvSpPr>
          <p:nvPr/>
        </p:nvSpPr>
        <p:spPr bwMode="auto">
          <a:xfrm>
            <a:off x="2696897" y="2372861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30" name="Line 18"/>
          <p:cNvSpPr>
            <a:spLocks noChangeShapeType="1"/>
          </p:cNvSpPr>
          <p:nvPr/>
        </p:nvSpPr>
        <p:spPr bwMode="auto">
          <a:xfrm>
            <a:off x="1752599" y="3139440"/>
            <a:ext cx="2120953" cy="18288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1649414" y="3359549"/>
            <a:ext cx="2592490" cy="417909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1600" i="1" dirty="0">
                <a:latin typeface="Cambria Math"/>
                <a:cs typeface="Cambria Math"/>
              </a:rPr>
              <a:t>E</a:t>
            </a:r>
            <a:r>
              <a:rPr lang="en-US" i="1" baseline="-25000" dirty="0">
                <a:latin typeface="Cambria Math"/>
                <a:cs typeface="Cambria Math"/>
              </a:rPr>
              <a:t>KU</a:t>
            </a:r>
            <a:r>
              <a:rPr lang="en-US" baseline="-40000" dirty="0">
                <a:latin typeface="Cambria Math"/>
                <a:cs typeface="Cambria Math"/>
              </a:rPr>
              <a:t>A</a:t>
            </a:r>
            <a:r>
              <a:rPr lang="en-US" sz="1600" dirty="0" smtClean="0"/>
              <a:t>[</a:t>
            </a:r>
            <a:r>
              <a:rPr lang="en-US" sz="1600" i="1" dirty="0" smtClean="0"/>
              <a:t>secret </a:t>
            </a:r>
            <a:r>
              <a:rPr lang="en-US" sz="1600" i="1" dirty="0"/>
              <a:t>curry recipe</a:t>
            </a:r>
            <a:r>
              <a:rPr lang="en-US" sz="1600" dirty="0"/>
              <a:t>]</a:t>
            </a:r>
          </a:p>
        </p:txBody>
      </p:sp>
      <p:sp>
        <p:nvSpPr>
          <p:cNvPr id="32" name="Line 18"/>
          <p:cNvSpPr>
            <a:spLocks noChangeShapeType="1"/>
          </p:cNvSpPr>
          <p:nvPr/>
        </p:nvSpPr>
        <p:spPr bwMode="auto">
          <a:xfrm>
            <a:off x="2209800" y="4019550"/>
            <a:ext cx="4699000" cy="29845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Rectangle 15"/>
          <p:cNvSpPr>
            <a:spLocks noChangeArrowheads="1"/>
          </p:cNvSpPr>
          <p:nvPr/>
        </p:nvSpPr>
        <p:spPr bwMode="auto">
          <a:xfrm>
            <a:off x="302943" y="3778155"/>
            <a:ext cx="625475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M</a:t>
            </a:r>
          </a:p>
        </p:txBody>
      </p:sp>
      <p:sp>
        <p:nvSpPr>
          <p:cNvPr id="34" name="Rectangle 17"/>
          <p:cNvSpPr>
            <a:spLocks noChangeArrowheads="1"/>
          </p:cNvSpPr>
          <p:nvPr/>
        </p:nvSpPr>
        <p:spPr bwMode="auto">
          <a:xfrm>
            <a:off x="932865" y="3778155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>
                <a:latin typeface="Cambria Math"/>
                <a:cs typeface="Cambria Math"/>
              </a:rPr>
              <a:t>E</a:t>
            </a:r>
            <a:r>
              <a:rPr lang="en-US" sz="1600" i="1" baseline="-25000" dirty="0">
                <a:latin typeface="Cambria Math"/>
                <a:cs typeface="Cambria Math"/>
              </a:rPr>
              <a:t>KR</a:t>
            </a:r>
            <a:r>
              <a:rPr lang="en-US" sz="1600" baseline="-40000" dirty="0">
                <a:latin typeface="Cambria Math"/>
                <a:cs typeface="Cambria Math"/>
              </a:rPr>
              <a:t>TB</a:t>
            </a:r>
            <a:r>
              <a:rPr lang="en-US" sz="1400" dirty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sp>
        <p:nvSpPr>
          <p:cNvPr id="35" name="Line 18"/>
          <p:cNvSpPr>
            <a:spLocks noChangeShapeType="1"/>
          </p:cNvSpPr>
          <p:nvPr/>
        </p:nvSpPr>
        <p:spPr bwMode="auto">
          <a:xfrm flipH="1">
            <a:off x="1752599" y="4513183"/>
            <a:ext cx="5156201" cy="254079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6" name="Picture 13" descr="old1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81" y="4513183"/>
            <a:ext cx="1304925" cy="49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835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5DD11-3294-8A4C-B02C-D557320B0921}" type="slidenum">
              <a:rPr lang="en-US"/>
              <a:pPr/>
              <a:t>8</a:t>
            </a:fld>
            <a:endParaRPr lang="en-US"/>
          </a:p>
        </p:txBody>
      </p:sp>
      <p:sp>
        <p:nvSpPr>
          <p:cNvPr id="92262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22622"/>
            <a:ext cx="7772400" cy="857250"/>
          </a:xfrm>
        </p:spPr>
        <p:txBody>
          <a:bodyPr/>
          <a:lstStyle/>
          <a:p>
            <a:r>
              <a:rPr lang="en-US"/>
              <a:t>Bank IOU Protocol</a:t>
            </a:r>
          </a:p>
        </p:txBody>
      </p:sp>
      <p:sp>
        <p:nvSpPr>
          <p:cNvPr id="922627" name="Text Box 3"/>
          <p:cNvSpPr txBox="1">
            <a:spLocks noChangeArrowheads="1"/>
          </p:cNvSpPr>
          <p:nvPr/>
        </p:nvSpPr>
        <p:spPr bwMode="auto">
          <a:xfrm>
            <a:off x="1227139" y="2408635"/>
            <a:ext cx="6366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Alice</a:t>
            </a:r>
          </a:p>
        </p:txBody>
      </p:sp>
      <p:sp>
        <p:nvSpPr>
          <p:cNvPr id="922628" name="AutoShape 4"/>
          <p:cNvSpPr>
            <a:spLocks noChangeArrowheads="1"/>
          </p:cNvSpPr>
          <p:nvPr/>
        </p:nvSpPr>
        <p:spPr bwMode="auto">
          <a:xfrm>
            <a:off x="1143000" y="1391841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FC8BB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29" name="Oval 5"/>
          <p:cNvSpPr>
            <a:spLocks noChangeArrowheads="1"/>
          </p:cNvSpPr>
          <p:nvPr/>
        </p:nvSpPr>
        <p:spPr bwMode="auto">
          <a:xfrm>
            <a:off x="1371601" y="1677591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30" name="Oval 6"/>
          <p:cNvSpPr>
            <a:spLocks noChangeArrowheads="1"/>
          </p:cNvSpPr>
          <p:nvPr/>
        </p:nvSpPr>
        <p:spPr bwMode="auto">
          <a:xfrm>
            <a:off x="1447801" y="1701404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31" name="Oval 7"/>
          <p:cNvSpPr>
            <a:spLocks noChangeArrowheads="1"/>
          </p:cNvSpPr>
          <p:nvPr/>
        </p:nvSpPr>
        <p:spPr bwMode="auto">
          <a:xfrm>
            <a:off x="1724026" y="1677591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32" name="Oval 8"/>
          <p:cNvSpPr>
            <a:spLocks noChangeArrowheads="1"/>
          </p:cNvSpPr>
          <p:nvPr/>
        </p:nvSpPr>
        <p:spPr bwMode="auto">
          <a:xfrm>
            <a:off x="1800226" y="1701404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33" name="Text Box 9"/>
          <p:cNvSpPr txBox="1">
            <a:spLocks noChangeArrowheads="1"/>
          </p:cNvSpPr>
          <p:nvPr/>
        </p:nvSpPr>
        <p:spPr bwMode="auto">
          <a:xfrm>
            <a:off x="885826" y="2709863"/>
            <a:ext cx="11336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{KU</a:t>
            </a:r>
            <a:r>
              <a:rPr lang="en-US" baseline="-25000"/>
              <a:t>A</a:t>
            </a:r>
            <a:r>
              <a:rPr lang="en-US"/>
              <a:t>, KR</a:t>
            </a:r>
            <a:r>
              <a:rPr lang="en-US" baseline="-25000"/>
              <a:t>A</a:t>
            </a:r>
            <a:r>
              <a:rPr lang="en-US"/>
              <a:t>}</a:t>
            </a:r>
          </a:p>
        </p:txBody>
      </p:sp>
      <p:sp>
        <p:nvSpPr>
          <p:cNvPr id="922634" name="Line 10"/>
          <p:cNvSpPr>
            <a:spLocks noChangeShapeType="1"/>
          </p:cNvSpPr>
          <p:nvPr/>
        </p:nvSpPr>
        <p:spPr bwMode="auto">
          <a:xfrm>
            <a:off x="2438400" y="1701404"/>
            <a:ext cx="4114800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35" name="AutoShape 11"/>
          <p:cNvSpPr>
            <a:spLocks noChangeArrowheads="1"/>
          </p:cNvSpPr>
          <p:nvPr/>
        </p:nvSpPr>
        <p:spPr bwMode="auto">
          <a:xfrm>
            <a:off x="6753225" y="1150144"/>
            <a:ext cx="1676400" cy="1250156"/>
          </a:xfrm>
          <a:prstGeom prst="can">
            <a:avLst>
              <a:gd name="adj" fmla="val 25000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4000" dirty="0"/>
              <a:t>Trusty </a:t>
            </a:r>
          </a:p>
          <a:p>
            <a:r>
              <a:rPr lang="en-US" sz="4000" dirty="0"/>
              <a:t>Bank</a:t>
            </a:r>
          </a:p>
        </p:txBody>
      </p:sp>
      <p:sp>
        <p:nvSpPr>
          <p:cNvPr id="922636" name="Text Box 12"/>
          <p:cNvSpPr txBox="1">
            <a:spLocks noChangeArrowheads="1"/>
          </p:cNvSpPr>
          <p:nvPr/>
        </p:nvSpPr>
        <p:spPr bwMode="auto">
          <a:xfrm>
            <a:off x="7086601" y="2457450"/>
            <a:ext cx="127470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{KU</a:t>
            </a:r>
            <a:r>
              <a:rPr lang="en-US" baseline="-25000"/>
              <a:t>TB</a:t>
            </a:r>
            <a:r>
              <a:rPr lang="en-US"/>
              <a:t>, KR</a:t>
            </a:r>
            <a:r>
              <a:rPr lang="en-US" baseline="-25000"/>
              <a:t>TB</a:t>
            </a:r>
            <a:r>
              <a:rPr lang="en-US"/>
              <a:t>}</a:t>
            </a:r>
          </a:p>
        </p:txBody>
      </p:sp>
      <p:pic>
        <p:nvPicPr>
          <p:cNvPr id="922637" name="Picture 13" descr="old1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1" y="1034654"/>
            <a:ext cx="2373313" cy="67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638" name="Rectangle 14"/>
          <p:cNvSpPr>
            <a:spLocks noChangeArrowheads="1"/>
          </p:cNvSpPr>
          <p:nvPr/>
        </p:nvSpPr>
        <p:spPr bwMode="auto">
          <a:xfrm>
            <a:off x="3352800" y="2286001"/>
            <a:ext cx="1066800" cy="3464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i="1"/>
              <a:t>M</a:t>
            </a:r>
          </a:p>
        </p:txBody>
      </p:sp>
      <p:sp>
        <p:nvSpPr>
          <p:cNvPr id="922639" name="Rectangle 15"/>
          <p:cNvSpPr>
            <a:spLocks noChangeArrowheads="1"/>
          </p:cNvSpPr>
          <p:nvPr/>
        </p:nvSpPr>
        <p:spPr bwMode="auto">
          <a:xfrm>
            <a:off x="4435476" y="2286001"/>
            <a:ext cx="1641475" cy="345281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E</a:t>
            </a:r>
            <a:r>
              <a:rPr lang="en-US" sz="2000" baseline="-25000"/>
              <a:t>KR</a:t>
            </a:r>
            <a:r>
              <a:rPr lang="en-US" sz="2000" baseline="-40000"/>
              <a:t>TB</a:t>
            </a:r>
            <a:r>
              <a:rPr lang="en-US"/>
              <a:t>[</a:t>
            </a:r>
            <a:r>
              <a:rPr lang="en-US" i="1"/>
              <a:t>H</a:t>
            </a:r>
            <a:r>
              <a:rPr lang="en-US"/>
              <a:t>(</a:t>
            </a:r>
            <a:r>
              <a:rPr lang="en-US" i="1"/>
              <a:t>M</a:t>
            </a:r>
            <a:r>
              <a:rPr lang="en-US"/>
              <a:t>)]</a:t>
            </a:r>
          </a:p>
        </p:txBody>
      </p:sp>
      <p:sp>
        <p:nvSpPr>
          <p:cNvPr id="922640" name="Line 16"/>
          <p:cNvSpPr>
            <a:spLocks noChangeShapeType="1"/>
          </p:cNvSpPr>
          <p:nvPr/>
        </p:nvSpPr>
        <p:spPr bwMode="auto">
          <a:xfrm flipH="1">
            <a:off x="2514600" y="1987154"/>
            <a:ext cx="4038600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41" name="Text Box 17"/>
          <p:cNvSpPr txBox="1">
            <a:spLocks noChangeArrowheads="1"/>
          </p:cNvSpPr>
          <p:nvPr/>
        </p:nvSpPr>
        <p:spPr bwMode="auto">
          <a:xfrm>
            <a:off x="6203951" y="3964781"/>
            <a:ext cx="5532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Bob</a:t>
            </a:r>
          </a:p>
        </p:txBody>
      </p:sp>
      <p:sp>
        <p:nvSpPr>
          <p:cNvPr id="922642" name="AutoShape 18"/>
          <p:cNvSpPr>
            <a:spLocks noChangeArrowheads="1"/>
          </p:cNvSpPr>
          <p:nvPr/>
        </p:nvSpPr>
        <p:spPr bwMode="auto">
          <a:xfrm>
            <a:off x="6771642" y="3362563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EFC9E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43" name="Oval 19"/>
          <p:cNvSpPr>
            <a:spLocks noChangeArrowheads="1"/>
          </p:cNvSpPr>
          <p:nvPr/>
        </p:nvSpPr>
        <p:spPr bwMode="auto">
          <a:xfrm>
            <a:off x="6296026" y="320040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44" name="Oval 20"/>
          <p:cNvSpPr>
            <a:spLocks noChangeArrowheads="1"/>
          </p:cNvSpPr>
          <p:nvPr/>
        </p:nvSpPr>
        <p:spPr bwMode="auto">
          <a:xfrm>
            <a:off x="6372226" y="3224213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45" name="Oval 21"/>
          <p:cNvSpPr>
            <a:spLocks noChangeArrowheads="1"/>
          </p:cNvSpPr>
          <p:nvPr/>
        </p:nvSpPr>
        <p:spPr bwMode="auto">
          <a:xfrm>
            <a:off x="6600826" y="3200400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46" name="Oval 22"/>
          <p:cNvSpPr>
            <a:spLocks noChangeArrowheads="1"/>
          </p:cNvSpPr>
          <p:nvPr/>
        </p:nvSpPr>
        <p:spPr bwMode="auto">
          <a:xfrm>
            <a:off x="6677026" y="3224213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2647" name="Group 23"/>
          <p:cNvGrpSpPr>
            <a:grpSpLocks/>
          </p:cNvGrpSpPr>
          <p:nvPr/>
        </p:nvGrpSpPr>
        <p:grpSpPr bwMode="auto">
          <a:xfrm>
            <a:off x="2514600" y="2628901"/>
            <a:ext cx="3657600" cy="689372"/>
            <a:chOff x="1584" y="2208"/>
            <a:chExt cx="2304" cy="579"/>
          </a:xfrm>
        </p:grpSpPr>
        <p:sp>
          <p:nvSpPr>
            <p:cNvPr id="922648" name="Rectangle 24"/>
            <p:cNvSpPr>
              <a:spLocks noChangeArrowheads="1"/>
            </p:cNvSpPr>
            <p:nvPr/>
          </p:nvSpPr>
          <p:spPr bwMode="auto">
            <a:xfrm>
              <a:off x="1862" y="2496"/>
              <a:ext cx="672" cy="291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i="1"/>
                <a:t>M</a:t>
              </a:r>
            </a:p>
          </p:txBody>
        </p:sp>
        <p:sp>
          <p:nvSpPr>
            <p:cNvPr id="922649" name="Rectangle 25"/>
            <p:cNvSpPr>
              <a:spLocks noChangeArrowheads="1"/>
            </p:cNvSpPr>
            <p:nvPr/>
          </p:nvSpPr>
          <p:spPr bwMode="auto">
            <a:xfrm>
              <a:off x="2544" y="2496"/>
              <a:ext cx="1034" cy="290"/>
            </a:xfrm>
            <a:prstGeom prst="rect">
              <a:avLst/>
            </a:prstGeom>
            <a:solidFill>
              <a:srgbClr val="FFC8BB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/>
                <a:t>E</a:t>
              </a:r>
              <a:r>
                <a:rPr lang="en-US" sz="2000" baseline="-25000"/>
                <a:t>KR</a:t>
              </a:r>
              <a:r>
                <a:rPr lang="en-US" sz="2000" baseline="-40000"/>
                <a:t>TB</a:t>
              </a:r>
              <a:r>
                <a:rPr lang="en-US"/>
                <a:t>[</a:t>
              </a:r>
              <a:r>
                <a:rPr lang="en-US" i="1"/>
                <a:t>H</a:t>
              </a:r>
              <a:r>
                <a:rPr lang="en-US"/>
                <a:t>(</a:t>
              </a:r>
              <a:r>
                <a:rPr lang="en-US" i="1"/>
                <a:t>M</a:t>
              </a:r>
              <a:r>
                <a:rPr lang="en-US"/>
                <a:t>)]</a:t>
              </a:r>
            </a:p>
          </p:txBody>
        </p:sp>
        <p:sp>
          <p:nvSpPr>
            <p:cNvPr id="922650" name="Line 26"/>
            <p:cNvSpPr>
              <a:spLocks noChangeShapeType="1"/>
            </p:cNvSpPr>
            <p:nvPr/>
          </p:nvSpPr>
          <p:spPr bwMode="auto">
            <a:xfrm>
              <a:off x="1584" y="2208"/>
              <a:ext cx="2304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651" name="Line 27"/>
          <p:cNvSpPr>
            <a:spLocks noChangeShapeType="1"/>
          </p:cNvSpPr>
          <p:nvPr/>
        </p:nvSpPr>
        <p:spPr bwMode="auto">
          <a:xfrm flipH="1">
            <a:off x="2595564" y="3449242"/>
            <a:ext cx="3381375" cy="21074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52" name="Rectangle 28"/>
          <p:cNvSpPr>
            <a:spLocks noChangeArrowheads="1"/>
          </p:cNvSpPr>
          <p:nvPr/>
        </p:nvSpPr>
        <p:spPr bwMode="auto">
          <a:xfrm>
            <a:off x="1652588" y="3759994"/>
            <a:ext cx="4267200" cy="41791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i="1"/>
              <a:t>     Bob</a:t>
            </a:r>
            <a:r>
              <a:rPr lang="ja-JP" altLang="en-US" i="1">
                <a:latin typeface="Arial"/>
              </a:rPr>
              <a:t>’</a:t>
            </a:r>
            <a:r>
              <a:rPr lang="en-US" i="1"/>
              <a:t>s secret curry recipe</a:t>
            </a:r>
            <a:endParaRPr lang="en-US"/>
          </a:p>
        </p:txBody>
      </p:sp>
      <p:sp>
        <p:nvSpPr>
          <p:cNvPr id="922653" name="Rectangle 29"/>
          <p:cNvSpPr>
            <a:spLocks noChangeArrowheads="1"/>
          </p:cNvSpPr>
          <p:nvPr/>
        </p:nvSpPr>
        <p:spPr bwMode="auto">
          <a:xfrm>
            <a:off x="1649413" y="3768329"/>
            <a:ext cx="4267200" cy="417909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E</a:t>
            </a:r>
            <a:r>
              <a:rPr lang="en-US" sz="2000" baseline="-25000"/>
              <a:t>KU</a:t>
            </a:r>
            <a:r>
              <a:rPr lang="en-US" sz="2000" baseline="-40000"/>
              <a:t>A</a:t>
            </a:r>
            <a:r>
              <a:rPr lang="en-US"/>
              <a:t>[</a:t>
            </a:r>
            <a:r>
              <a:rPr lang="en-US" i="1"/>
              <a:t>Bob</a:t>
            </a:r>
            <a:r>
              <a:rPr lang="ja-JP" altLang="en-US" i="1">
                <a:latin typeface="Arial"/>
              </a:rPr>
              <a:t>’</a:t>
            </a:r>
            <a:r>
              <a:rPr lang="en-US" i="1"/>
              <a:t>s secret curry recipe</a:t>
            </a:r>
            <a:r>
              <a:rPr lang="en-US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27542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2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22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22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922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651" grpId="0" animBg="1"/>
      <p:bldP spid="922652" grpId="0" animBg="1" autoUpdateAnimBg="0"/>
      <p:bldP spid="922653" grpId="0" animBg="1" autoUpdateAnimBg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6290</TotalTime>
  <Words>1315</Words>
  <Application>Microsoft Macintosh PowerPoint</Application>
  <PresentationFormat>On-screen Show (16:9)</PresentationFormat>
  <Paragraphs>235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PowerPoint Presentation</vt:lpstr>
      <vt:lpstr>Plan for Today</vt:lpstr>
      <vt:lpstr>Signatures are Not Enough</vt:lpstr>
      <vt:lpstr>PowerPoint Presentation</vt:lpstr>
      <vt:lpstr>Using a Mint</vt:lpstr>
      <vt:lpstr>Bank IOU Protocol</vt:lpstr>
      <vt:lpstr>PowerPoint Presentation</vt:lpstr>
      <vt:lpstr>PowerPoint Presentation</vt:lpstr>
      <vt:lpstr>Bank IOU Protocol</vt:lpstr>
      <vt:lpstr>Bank IOU Protocol</vt:lpstr>
      <vt:lpstr>Bank IOU Protocol</vt:lpstr>
      <vt:lpstr>Bank Identifiers</vt:lpstr>
      <vt:lpstr>Digital Cash, Protocol #1</vt:lpstr>
      <vt:lpstr>Digital Cash, Protocol #1 cont.</vt:lpstr>
      <vt:lpstr>Digital Cash, Protocol #1</vt:lpstr>
      <vt:lpstr>Digital Cash, Protocol #2</vt:lpstr>
      <vt:lpstr>Digital Cash, Protocol #2</vt:lpstr>
      <vt:lpstr>Digital Cash, Protocol #2 cont.</vt:lpstr>
      <vt:lpstr>Digital Cash, Protocol #2</vt:lpstr>
      <vt:lpstr>Mimicking Carbon Paper</vt:lpstr>
      <vt:lpstr>Blind Signatures</vt:lpstr>
      <vt:lpstr>Blind Signatures</vt:lpstr>
      <vt:lpstr>Digital Cash Protocol #2</vt:lpstr>
      <vt:lpstr>Anonymity for Non-Cheaters</vt:lpstr>
      <vt:lpstr>Digital Cash</vt:lpstr>
      <vt:lpstr>Digital Cash, cont.</vt:lpstr>
      <vt:lpstr>Digital Cash, cont.</vt:lpstr>
      <vt:lpstr>Digital Cash, cont.</vt:lpstr>
      <vt:lpstr>Digital Cash, cont.</vt:lpstr>
      <vt:lpstr>Digital Cash Protocol</vt:lpstr>
      <vt:lpstr>Digital Cash Summary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117</cp:revision>
  <cp:lastPrinted>2015-01-26T18:27:46Z</cp:lastPrinted>
  <dcterms:created xsi:type="dcterms:W3CDTF">2015-01-10T23:57:16Z</dcterms:created>
  <dcterms:modified xsi:type="dcterms:W3CDTF">2015-01-28T00:57:03Z</dcterms:modified>
</cp:coreProperties>
</file>

<file path=docProps/thumbnail.jpeg>
</file>